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sldIdLst>
    <p:sldId id="309" r:id="rId2"/>
    <p:sldId id="256" r:id="rId3"/>
    <p:sldId id="257" r:id="rId4"/>
    <p:sldId id="258" r:id="rId5"/>
    <p:sldId id="302"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 id="283" r:id="rId28"/>
    <p:sldId id="313" r:id="rId29"/>
    <p:sldId id="312" r:id="rId30"/>
    <p:sldId id="287" r:id="rId31"/>
    <p:sldId id="285" r:id="rId32"/>
    <p:sldId id="286"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3" r:id="rId48"/>
    <p:sldId id="304" r:id="rId49"/>
    <p:sldId id="305" r:id="rId50"/>
    <p:sldId id="306" r:id="rId51"/>
    <p:sldId id="307" r:id="rId52"/>
    <p:sldId id="308" r:id="rId5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1" d="100"/>
          <a:sy n="91" d="100"/>
        </p:scale>
        <p:origin x="-972" y="138"/>
      </p:cViewPr>
      <p:guideLst>
        <p:guide orient="horz" pos="2160"/>
        <p:guide pos="2880"/>
      </p:guideLst>
    </p:cSldViewPr>
  </p:slideViewPr>
  <p:notesTextViewPr>
    <p:cViewPr>
      <p:scale>
        <a:sx n="100" d="100"/>
        <a:sy n="100" d="100"/>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416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smtClean="0"/>
              <a:t>Click to edit Master title style</a:t>
            </a:r>
            <a:endParaRPr lang="ko-KR" altLang="en-US"/>
          </a:p>
        </p:txBody>
      </p:sp>
      <p:sp>
        <p:nvSpPr>
          <p:cNvPr id="3" name="Vertical Text Placeholder 2"/>
          <p:cNvSpPr>
            <a:spLocks noGrp="1"/>
          </p:cNvSpPr>
          <p:nvPr>
            <p:ph type="body" orient="vert" idx="1"/>
          </p:nvPr>
        </p:nvSpPr>
        <p:spPr/>
        <p:txBody>
          <a:bodyPr vert="eaVert"/>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4" name="Date Placeholder 3"/>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2825368943"/>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ko-KR" smtClean="0"/>
              <a:t>Click to edit Master title style</a:t>
            </a:r>
            <a:endParaRPr lang="ko-KR"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4" name="Date Placeholder 3"/>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2221001295"/>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92696"/>
            <a:ext cx="7772400" cy="1470025"/>
          </a:xfrm>
        </p:spPr>
        <p:txBody>
          <a:bodyPr anchor="b">
            <a:normAutofit/>
          </a:bodyPr>
          <a:lstStyle>
            <a:lvl1pPr algn="ctr">
              <a:defRPr sz="4000" b="1"/>
            </a:lvl1pPr>
          </a:lstStyle>
          <a:p>
            <a:r>
              <a:rPr lang="en-US" smtClean="0"/>
              <a:t>Click to edit Master title style</a:t>
            </a:r>
            <a:endParaRPr lang="en-GB"/>
          </a:p>
        </p:txBody>
      </p:sp>
      <p:sp>
        <p:nvSpPr>
          <p:cNvPr id="3" name="Subtitle 2"/>
          <p:cNvSpPr>
            <a:spLocks noGrp="1"/>
          </p:cNvSpPr>
          <p:nvPr>
            <p:ph type="subTitle" idx="1"/>
          </p:nvPr>
        </p:nvSpPr>
        <p:spPr>
          <a:xfrm>
            <a:off x="683568" y="2420888"/>
            <a:ext cx="7776864"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253729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6778"/>
            <a:ext cx="9144000" cy="1052736"/>
          </a:xfrm>
        </p:spPr>
        <p:txBody>
          <a:bodyPr/>
          <a:lstStyle>
            <a:lvl1pPr>
              <a:defRPr b="1">
                <a:latin typeface="Arial" pitchFamily="34" charset="0"/>
                <a:cs typeface="Arial" pitchFamily="34" charset="0"/>
              </a:defRPr>
            </a:lvl1pPr>
          </a:lstStyle>
          <a:p>
            <a:r>
              <a:rPr lang="en-US" altLang="ko-KR" dirty="0" smtClean="0"/>
              <a:t> Click to edit Master title style</a:t>
            </a:r>
            <a:endParaRPr lang="ko-KR" altLang="en-US" dirty="0"/>
          </a:p>
        </p:txBody>
      </p:sp>
      <p:sp>
        <p:nvSpPr>
          <p:cNvPr id="3" name="Content Placeholder 2"/>
          <p:cNvSpPr>
            <a:spLocks noGrp="1"/>
          </p:cNvSpPr>
          <p:nvPr>
            <p:ph idx="1"/>
          </p:nvPr>
        </p:nvSpPr>
        <p:spPr/>
        <p:txBody>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4" name="Date Placeholder 3"/>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3694015714"/>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ko-KR" smtClean="0"/>
              <a:t>Click to edit Master title style</a:t>
            </a:r>
            <a:endParaRPr lang="ko-KR"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ko-KR" smtClean="0"/>
              <a:t>Click to edit Master text styles</a:t>
            </a:r>
          </a:p>
        </p:txBody>
      </p:sp>
      <p:sp>
        <p:nvSpPr>
          <p:cNvPr id="4" name="Date Placeholder 3"/>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1819799790"/>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smtClean="0"/>
              <a:t>Click to edit Master title style</a:t>
            </a:r>
            <a:endParaRPr lang="ko-KR"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5" name="Date Placeholder 4"/>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1845900609"/>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ko-KR" smtClean="0"/>
              <a:t>Click to edit Master title style</a:t>
            </a:r>
            <a:endParaRPr lang="ko-KR"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7" name="Date Placeholder 6"/>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1834140844"/>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6778"/>
            <a:ext cx="9144000" cy="1052736"/>
          </a:xfrm>
        </p:spPr>
        <p:txBody>
          <a:bodyPr/>
          <a:lstStyle/>
          <a:p>
            <a:r>
              <a:rPr lang="en-US" altLang="ko-KR" smtClean="0"/>
              <a:t>Click to edit Master title style</a:t>
            </a:r>
            <a:endParaRPr lang="ko-KR" altLang="en-US"/>
          </a:p>
        </p:txBody>
      </p:sp>
      <p:sp>
        <p:nvSpPr>
          <p:cNvPr id="3" name="Date Placeholder 2"/>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3978738694"/>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376037132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ko-KR" smtClean="0"/>
              <a:t>Click to edit Master title style</a:t>
            </a:r>
            <a:endParaRPr lang="ko-KR"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ko-KR" smtClean="0"/>
              <a:t>Click to edit Master text styles</a:t>
            </a:r>
          </a:p>
        </p:txBody>
      </p:sp>
      <p:sp>
        <p:nvSpPr>
          <p:cNvPr id="5" name="Date Placeholder 4"/>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2046782160"/>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ko-KR" smtClean="0"/>
              <a:t>Click to edit Master title style</a:t>
            </a:r>
            <a:endParaRPr lang="ko-KR"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smtClean="0"/>
              <a:t>Click icon to add picture</a:t>
            </a:r>
            <a:endParaRPr lang="ko-KR"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ko-KR" smtClean="0"/>
              <a:t>Click to edit Master text styles</a:t>
            </a:r>
          </a:p>
        </p:txBody>
      </p:sp>
      <p:sp>
        <p:nvSpPr>
          <p:cNvPr id="5" name="Date Placeholder 4"/>
          <p:cNvSpPr>
            <a:spLocks noGrp="1"/>
          </p:cNvSpPr>
          <p:nvPr>
            <p:ph type="dt" sz="half" idx="10"/>
          </p:nvPr>
        </p:nvSpPr>
        <p:spPr/>
        <p:txBody>
          <a:bodyPr/>
          <a:lstStyle/>
          <a:p>
            <a:fld id="{C1889193-FF01-49C4-81E6-18727FDA210C}" type="datetimeFigureOut">
              <a:rPr lang="fa-IR" smtClean="0"/>
              <a:pPr/>
              <a:t>1438/03/12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BED1C97-B71E-4278-AF3C-1D939A77D16F}" type="slidenum">
              <a:rPr lang="fa-IR" smtClean="0"/>
              <a:pPr/>
              <a:t>‹#›</a:t>
            </a:fld>
            <a:endParaRPr lang="fa-IR"/>
          </a:p>
        </p:txBody>
      </p:sp>
    </p:spTree>
    <p:extLst>
      <p:ext uri="{BB962C8B-B14F-4D97-AF65-F5344CB8AC3E}">
        <p14:creationId xmlns:p14="http://schemas.microsoft.com/office/powerpoint/2010/main" val="2028806487"/>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6778"/>
            <a:ext cx="9144000" cy="1052736"/>
          </a:xfrm>
          <a:prstGeom prst="rect">
            <a:avLst/>
          </a:prstGeom>
        </p:spPr>
        <p:txBody>
          <a:bodyPr vert="horz" lIns="91440" tIns="45720" rIns="91440" bIns="45720" rtlCol="0" anchor="ctr">
            <a:noAutofit/>
          </a:bodyPr>
          <a:lstStyle/>
          <a:p>
            <a:r>
              <a:rPr lang="en-US" altLang="ko-KR" dirty="0" smtClean="0"/>
              <a:t> Click to edit Master title</a:t>
            </a:r>
            <a:endParaRPr lang="ko-KR" alt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889193-FF01-49C4-81E6-18727FDA210C}" type="datetimeFigureOut">
              <a:rPr lang="fa-IR" smtClean="0"/>
              <a:pPr/>
              <a:t>1438/03/12</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ED1C97-B71E-4278-AF3C-1D939A77D16F}" type="slidenum">
              <a:rPr lang="fa-IR" smtClean="0"/>
              <a:pPr/>
              <a:t>‹#›</a:t>
            </a:fld>
            <a:endParaRPr lang="fa-IR"/>
          </a:p>
        </p:txBody>
      </p:sp>
    </p:spTree>
    <p:extLst>
      <p:ext uri="{BB962C8B-B14F-4D97-AF65-F5344CB8AC3E}">
        <p14:creationId xmlns:p14="http://schemas.microsoft.com/office/powerpoint/2010/main" val="43733820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txStyles>
    <p:titleStyle>
      <a:lvl1pPr algn="l" defTabSz="914400" rtl="1" eaLnBrk="1" latinLnBrk="1" hangingPunct="1">
        <a:spcBef>
          <a:spcPct val="0"/>
        </a:spcBef>
        <a:buNone/>
        <a:defRPr sz="4000" b="1" kern="1200">
          <a:solidFill>
            <a:schemeClr val="tx1"/>
          </a:solidFill>
          <a:latin typeface="Arial" pitchFamily="34" charset="0"/>
          <a:ea typeface="+mj-ea"/>
          <a:cs typeface="Arial" pitchFamily="34" charset="0"/>
        </a:defRPr>
      </a:lvl1pPr>
    </p:titleStyle>
    <p:bodyStyle>
      <a:lvl1pPr marL="342900" indent="-342900" algn="r" defTabSz="914400" rtl="1"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r" defTabSz="914400" rtl="1" eaLnBrk="1" latinLnBrk="1" hangingPunct="1">
        <a:defRPr sz="1800" kern="1200">
          <a:solidFill>
            <a:schemeClr val="tx1"/>
          </a:solidFill>
          <a:latin typeface="+mn-lt"/>
          <a:ea typeface="+mn-ea"/>
          <a:cs typeface="+mn-cs"/>
        </a:defRPr>
      </a:lvl1pPr>
      <a:lvl2pPr marL="457200" algn="r" defTabSz="914400" rtl="1" eaLnBrk="1" latinLnBrk="1" hangingPunct="1">
        <a:defRPr sz="1800" kern="1200">
          <a:solidFill>
            <a:schemeClr val="tx1"/>
          </a:solidFill>
          <a:latin typeface="+mn-lt"/>
          <a:ea typeface="+mn-ea"/>
          <a:cs typeface="+mn-cs"/>
        </a:defRPr>
      </a:lvl2pPr>
      <a:lvl3pPr marL="914400" algn="r" defTabSz="914400" rtl="1" eaLnBrk="1" latinLnBrk="1" hangingPunct="1">
        <a:defRPr sz="1800" kern="1200">
          <a:solidFill>
            <a:schemeClr val="tx1"/>
          </a:solidFill>
          <a:latin typeface="+mn-lt"/>
          <a:ea typeface="+mn-ea"/>
          <a:cs typeface="+mn-cs"/>
        </a:defRPr>
      </a:lvl3pPr>
      <a:lvl4pPr marL="1371600" algn="r" defTabSz="914400" rtl="1" eaLnBrk="1" latinLnBrk="1" hangingPunct="1">
        <a:defRPr sz="1800" kern="1200">
          <a:solidFill>
            <a:schemeClr val="tx1"/>
          </a:solidFill>
          <a:latin typeface="+mn-lt"/>
          <a:ea typeface="+mn-ea"/>
          <a:cs typeface="+mn-cs"/>
        </a:defRPr>
      </a:lvl4pPr>
      <a:lvl5pPr marL="1828800" algn="r" defTabSz="914400" rtl="1" eaLnBrk="1" latinLnBrk="1" hangingPunct="1">
        <a:defRPr sz="1800" kern="1200">
          <a:solidFill>
            <a:schemeClr val="tx1"/>
          </a:solidFill>
          <a:latin typeface="+mn-lt"/>
          <a:ea typeface="+mn-ea"/>
          <a:cs typeface="+mn-cs"/>
        </a:defRPr>
      </a:lvl5pPr>
      <a:lvl6pPr marL="2286000" algn="r" defTabSz="914400" rtl="1" eaLnBrk="1" latinLnBrk="1" hangingPunct="1">
        <a:defRPr sz="1800" kern="1200">
          <a:solidFill>
            <a:schemeClr val="tx1"/>
          </a:solidFill>
          <a:latin typeface="+mn-lt"/>
          <a:ea typeface="+mn-ea"/>
          <a:cs typeface="+mn-cs"/>
        </a:defRPr>
      </a:lvl6pPr>
      <a:lvl7pPr marL="2743200" algn="r" defTabSz="914400" rtl="1" eaLnBrk="1" latinLnBrk="1" hangingPunct="1">
        <a:defRPr sz="1800" kern="1200">
          <a:solidFill>
            <a:schemeClr val="tx1"/>
          </a:solidFill>
          <a:latin typeface="+mn-lt"/>
          <a:ea typeface="+mn-ea"/>
          <a:cs typeface="+mn-cs"/>
        </a:defRPr>
      </a:lvl7pPr>
      <a:lvl8pPr marL="3200400" algn="r" defTabSz="914400" rtl="1" eaLnBrk="1" latinLnBrk="1" hangingPunct="1">
        <a:defRPr sz="1800" kern="1200">
          <a:solidFill>
            <a:schemeClr val="tx1"/>
          </a:solidFill>
          <a:latin typeface="+mn-lt"/>
          <a:ea typeface="+mn-ea"/>
          <a:cs typeface="+mn-cs"/>
        </a:defRPr>
      </a:lvl8pPr>
      <a:lvl9pPr marL="3657600" algn="r" defTabSz="914400" rtl="1"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Yasaman\My Documents\My Pictures\-mazhabi\besm\110252408023522216141991551832722010811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smtClean="0">
                <a:solidFill>
                  <a:srgbClr val="C00000"/>
                </a:solidFill>
              </a:rPr>
              <a:t>            رویکرد سه مرحله ای مادران نزدیک به مرگ</a:t>
            </a:r>
            <a:endParaRPr lang="fa-IR" sz="3600" dirty="0">
              <a:solidFill>
                <a:srgbClr val="C00000"/>
              </a:solidFill>
            </a:endParaRPr>
          </a:p>
        </p:txBody>
      </p:sp>
      <p:sp>
        <p:nvSpPr>
          <p:cNvPr id="3" name="Content Placeholder 2"/>
          <p:cNvSpPr>
            <a:spLocks noGrp="1"/>
          </p:cNvSpPr>
          <p:nvPr>
            <p:ph idx="1"/>
          </p:nvPr>
        </p:nvSpPr>
        <p:spPr>
          <a:xfrm>
            <a:off x="214282" y="1600200"/>
            <a:ext cx="8643998" cy="4525963"/>
          </a:xfrm>
        </p:spPr>
        <p:txBody>
          <a:bodyPr/>
          <a:lstStyle/>
          <a:p>
            <a:pPr algn="just">
              <a:buClr>
                <a:srgbClr val="C00000"/>
              </a:buClr>
              <a:buFont typeface="Wingdings" pitchFamily="2" charset="2"/>
              <a:buChar char="Ø"/>
            </a:pPr>
            <a:r>
              <a:rPr lang="fa-IR" b="1" dirty="0">
                <a:solidFill>
                  <a:schemeClr val="tx2"/>
                </a:solidFill>
              </a:rPr>
              <a:t>سازمان جهانی </a:t>
            </a:r>
            <a:r>
              <a:rPr lang="fa-IR" b="1" dirty="0" smtClean="0">
                <a:solidFill>
                  <a:schemeClr val="tx2"/>
                </a:solidFill>
              </a:rPr>
              <a:t>بهداشت </a:t>
            </a:r>
            <a:r>
              <a:rPr lang="fa-IR" b="1" dirty="0">
                <a:solidFill>
                  <a:schemeClr val="tx2"/>
                </a:solidFill>
              </a:rPr>
              <a:t>براي </a:t>
            </a:r>
            <a:r>
              <a:rPr lang="fa-IR" b="1" dirty="0" smtClean="0">
                <a:solidFill>
                  <a:schemeClr val="tx2"/>
                </a:solidFill>
              </a:rPr>
              <a:t>کاهش موارد </a:t>
            </a:r>
            <a:r>
              <a:rPr lang="fa-IR" b="1" dirty="0">
                <a:solidFill>
                  <a:schemeClr val="tx2"/>
                </a:solidFill>
              </a:rPr>
              <a:t>" مادران </a:t>
            </a:r>
            <a:r>
              <a:rPr lang="fa-IR" b="1" dirty="0" smtClean="0">
                <a:solidFill>
                  <a:schemeClr val="tx2"/>
                </a:solidFill>
              </a:rPr>
              <a:t>نزدیک به مرگ</a:t>
            </a:r>
            <a:r>
              <a:rPr lang="fa-IR" b="1" dirty="0">
                <a:solidFill>
                  <a:schemeClr val="tx2"/>
                </a:solidFill>
              </a:rPr>
              <a:t>" پیشنهاد میکند داراي </a:t>
            </a:r>
            <a:r>
              <a:rPr lang="fa-IR" b="1" dirty="0" smtClean="0">
                <a:solidFill>
                  <a:schemeClr val="tx2"/>
                </a:solidFill>
              </a:rPr>
              <a:t>یک چرخه </a:t>
            </a:r>
            <a:r>
              <a:rPr lang="fa-IR" b="1" dirty="0">
                <a:solidFill>
                  <a:schemeClr val="tx2"/>
                </a:solidFill>
              </a:rPr>
              <a:t>سه مرحله اي </a:t>
            </a:r>
            <a:r>
              <a:rPr lang="fa-IR" b="1" dirty="0" smtClean="0">
                <a:solidFill>
                  <a:schemeClr val="tx2"/>
                </a:solidFill>
              </a:rPr>
              <a:t>    می باشد:</a:t>
            </a:r>
          </a:p>
          <a:p>
            <a:pPr algn="just">
              <a:buClr>
                <a:srgbClr val="C00000"/>
              </a:buClr>
              <a:buFont typeface="Wingdings" pitchFamily="2" charset="2"/>
              <a:buChar char="Ø"/>
            </a:pPr>
            <a:r>
              <a:rPr lang="fa-IR" b="1" dirty="0" smtClean="0">
                <a:solidFill>
                  <a:schemeClr val="tx2"/>
                </a:solidFill>
              </a:rPr>
              <a:t>ارزیابی </a:t>
            </a:r>
            <a:r>
              <a:rPr lang="fa-IR" b="1" dirty="0">
                <a:solidFill>
                  <a:schemeClr val="tx2"/>
                </a:solidFill>
              </a:rPr>
              <a:t>مبانی و </a:t>
            </a:r>
            <a:r>
              <a:rPr lang="fa-IR" b="1" dirty="0" smtClean="0">
                <a:solidFill>
                  <a:schemeClr val="tx2"/>
                </a:solidFill>
              </a:rPr>
              <a:t>ساختارها                   </a:t>
            </a:r>
          </a:p>
          <a:p>
            <a:pPr algn="just">
              <a:buClr>
                <a:srgbClr val="C00000"/>
              </a:buClr>
              <a:buFont typeface="Wingdings" pitchFamily="2" charset="2"/>
              <a:buChar char="Ø"/>
            </a:pPr>
            <a:r>
              <a:rPr lang="fa-IR" b="1" dirty="0" smtClean="0">
                <a:solidFill>
                  <a:schemeClr val="tx2"/>
                </a:solidFill>
              </a:rPr>
              <a:t>آنالیز وضعیت</a:t>
            </a:r>
          </a:p>
          <a:p>
            <a:pPr algn="just">
              <a:buClr>
                <a:srgbClr val="C00000"/>
              </a:buClr>
              <a:buFont typeface="Wingdings" pitchFamily="2" charset="2"/>
              <a:buChar char="Ø"/>
            </a:pPr>
            <a:r>
              <a:rPr lang="fa-IR" b="1" dirty="0" smtClean="0">
                <a:solidFill>
                  <a:schemeClr val="tx2"/>
                </a:solidFill>
              </a:rPr>
              <a:t>تدوین </a:t>
            </a:r>
            <a:r>
              <a:rPr lang="fa-IR" b="1" dirty="0">
                <a:solidFill>
                  <a:schemeClr val="tx2"/>
                </a:solidFill>
              </a:rPr>
              <a:t>و اجراي </a:t>
            </a:r>
            <a:r>
              <a:rPr lang="fa-IR" b="1" dirty="0" smtClean="0">
                <a:solidFill>
                  <a:schemeClr val="tx2"/>
                </a:solidFill>
              </a:rPr>
              <a:t>مداخلات</a:t>
            </a:r>
          </a:p>
          <a:p>
            <a:pPr algn="just">
              <a:buNone/>
            </a:pPr>
            <a:r>
              <a:rPr lang="fa-IR" b="1" dirty="0" smtClean="0">
                <a:solidFill>
                  <a:schemeClr val="tx2"/>
                </a:solidFill>
              </a:rPr>
              <a:t>براي بهبود ارائه خدمت                    </a:t>
            </a:r>
            <a:endParaRPr lang="fa-IR" dirty="0">
              <a:solidFill>
                <a:schemeClr val="tx2"/>
              </a:solidFill>
            </a:endParaRPr>
          </a:p>
        </p:txBody>
      </p:sp>
      <p:pic>
        <p:nvPicPr>
          <p:cNvPr id="2053" name="Picture 5"/>
          <p:cNvPicPr>
            <a:picLocks noChangeAspect="1" noChangeArrowheads="1"/>
          </p:cNvPicPr>
          <p:nvPr/>
        </p:nvPicPr>
        <p:blipFill>
          <a:blip r:embed="rId2" cstate="print"/>
          <a:srcRect/>
          <a:stretch>
            <a:fillRect/>
          </a:stretch>
        </p:blipFill>
        <p:spPr bwMode="auto">
          <a:xfrm>
            <a:off x="395536" y="2760595"/>
            <a:ext cx="3927950" cy="3364426"/>
          </a:xfrm>
          <a:prstGeom prst="rect">
            <a:avLst/>
          </a:prstGeom>
          <a:noFill/>
          <a:ln w="9525">
            <a:noFill/>
            <a:miter lim="800000"/>
            <a:headEnd/>
            <a:tailEnd/>
          </a:ln>
          <a:effectLst/>
        </p:spPr>
      </p:pic>
      <p:sp>
        <p:nvSpPr>
          <p:cNvPr id="14" name="Rectangle 13"/>
          <p:cNvSpPr/>
          <p:nvPr/>
        </p:nvSpPr>
        <p:spPr>
          <a:xfrm>
            <a:off x="539552" y="3501008"/>
            <a:ext cx="1512168" cy="806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مداخلات برای</a:t>
            </a:r>
          </a:p>
          <a:p>
            <a:pPr algn="ctr"/>
            <a:r>
              <a:rPr lang="fa-IR" sz="1600" b="1" dirty="0" smtClean="0">
                <a:solidFill>
                  <a:srgbClr val="C00000"/>
                </a:solidFill>
                <a:cs typeface="B Titr" panose="00000700000000000000" pitchFamily="2" charset="-78"/>
              </a:rPr>
              <a:t>بهبود مراقبتها</a:t>
            </a:r>
            <a:endParaRPr lang="fa-IR" sz="1600" b="1" dirty="0">
              <a:solidFill>
                <a:srgbClr val="C00000"/>
              </a:solidFill>
              <a:cs typeface="B Titr" panose="00000700000000000000" pitchFamily="2" charset="-78"/>
            </a:endParaRPr>
          </a:p>
        </p:txBody>
      </p:sp>
      <p:sp>
        <p:nvSpPr>
          <p:cNvPr id="15" name="Rectangle 14"/>
          <p:cNvSpPr/>
          <p:nvPr/>
        </p:nvSpPr>
        <p:spPr>
          <a:xfrm>
            <a:off x="2699792" y="3356992"/>
            <a:ext cx="142249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ارزیابی مبانی و </a:t>
            </a:r>
          </a:p>
          <a:p>
            <a:pPr algn="ctr"/>
            <a:r>
              <a:rPr lang="fa-IR" sz="1600" b="1" dirty="0" smtClean="0">
                <a:solidFill>
                  <a:srgbClr val="C00000"/>
                </a:solidFill>
                <a:cs typeface="B Titr" panose="00000700000000000000" pitchFamily="2" charset="-78"/>
              </a:rPr>
              <a:t>ساختارها</a:t>
            </a:r>
            <a:endParaRPr lang="fa-IR" sz="1600" b="1" dirty="0">
              <a:solidFill>
                <a:srgbClr val="C00000"/>
              </a:solidFill>
              <a:cs typeface="B Titr" panose="00000700000000000000" pitchFamily="2" charset="-78"/>
            </a:endParaRPr>
          </a:p>
        </p:txBody>
      </p:sp>
      <p:sp>
        <p:nvSpPr>
          <p:cNvPr id="16" name="Rectangle 15"/>
          <p:cNvSpPr/>
          <p:nvPr/>
        </p:nvSpPr>
        <p:spPr>
          <a:xfrm>
            <a:off x="1907704" y="5497282"/>
            <a:ext cx="1152128" cy="65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آنالیز</a:t>
            </a:r>
          </a:p>
          <a:p>
            <a:pPr algn="ctr"/>
            <a:r>
              <a:rPr lang="fa-IR" sz="1600" b="1" dirty="0" smtClean="0">
                <a:solidFill>
                  <a:srgbClr val="C00000"/>
                </a:solidFill>
                <a:cs typeface="B Titr" panose="00000700000000000000" pitchFamily="2" charset="-78"/>
              </a:rPr>
              <a:t>وضعیت</a:t>
            </a:r>
            <a:endParaRPr lang="fa-IR" sz="1600" b="1" dirty="0">
              <a:solidFill>
                <a:srgbClr val="C00000"/>
              </a:solidFill>
              <a:cs typeface="B Titr" panose="00000700000000000000" pitchFamily="2" charset="-78"/>
            </a:endParaRPr>
          </a:p>
        </p:txBody>
      </p:sp>
      <p:sp>
        <p:nvSpPr>
          <p:cNvPr id="17" name="Rectangle 16"/>
          <p:cNvSpPr/>
          <p:nvPr/>
        </p:nvSpPr>
        <p:spPr>
          <a:xfrm>
            <a:off x="2984816" y="5660600"/>
            <a:ext cx="248514" cy="464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
        <p:nvSpPr>
          <p:cNvPr id="18" name="Rectangle 17"/>
          <p:cNvSpPr/>
          <p:nvPr/>
        </p:nvSpPr>
        <p:spPr>
          <a:xfrm>
            <a:off x="337761" y="3155298"/>
            <a:ext cx="1512168" cy="403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214422"/>
            <a:ext cx="8643998" cy="4911741"/>
          </a:xfrm>
        </p:spPr>
        <p:txBody>
          <a:bodyPr>
            <a:normAutofit fontScale="85000" lnSpcReduction="20000"/>
          </a:bodyPr>
          <a:lstStyle/>
          <a:p>
            <a:pPr algn="just">
              <a:lnSpc>
                <a:spcPct val="120000"/>
              </a:lnSpc>
              <a:buClr>
                <a:srgbClr val="C00000"/>
              </a:buClr>
              <a:buFont typeface="Wingdings" pitchFamily="2" charset="2"/>
              <a:buChar char="Ø"/>
            </a:pPr>
            <a:r>
              <a:rPr lang="fa-IR" b="1" dirty="0">
                <a:solidFill>
                  <a:schemeClr val="tx2"/>
                </a:solidFill>
              </a:rPr>
              <a:t>شاخصهاي فرآیندي شناسایی خلاء بین </a:t>
            </a:r>
            <a:r>
              <a:rPr lang="fa-IR" b="1" dirty="0">
                <a:solidFill>
                  <a:srgbClr val="FF0000"/>
                </a:solidFill>
                <a:cs typeface="B Titr" panose="00000700000000000000" pitchFamily="2" charset="-78"/>
              </a:rPr>
              <a:t>مداخلات ضروري </a:t>
            </a:r>
            <a:r>
              <a:rPr lang="fa-IR" b="1" dirty="0">
                <a:solidFill>
                  <a:schemeClr val="tx2"/>
                </a:solidFill>
              </a:rPr>
              <a:t>و </a:t>
            </a:r>
            <a:r>
              <a:rPr lang="fa-IR" b="1" dirty="0">
                <a:solidFill>
                  <a:srgbClr val="FF0000"/>
                </a:solidFill>
                <a:cs typeface="B Titr" panose="00000700000000000000" pitchFamily="2" charset="-78"/>
              </a:rPr>
              <a:t>مداخلات     انجام </a:t>
            </a:r>
            <a:r>
              <a:rPr lang="fa-IR" b="1" dirty="0">
                <a:solidFill>
                  <a:srgbClr val="FF0000"/>
                </a:solidFill>
                <a:cs typeface="B Titr" panose="00000700000000000000" pitchFamily="2" charset="-78"/>
              </a:rPr>
              <a:t>یافته در پیشگیري </a:t>
            </a:r>
            <a:r>
              <a:rPr lang="fa-IR" b="1" dirty="0">
                <a:solidFill>
                  <a:schemeClr val="tx2"/>
                </a:solidFill>
              </a:rPr>
              <a:t>و </a:t>
            </a:r>
            <a:r>
              <a:rPr lang="fa-IR" b="1" dirty="0">
                <a:solidFill>
                  <a:srgbClr val="FF0000"/>
                </a:solidFill>
                <a:cs typeface="B Titr" panose="00000700000000000000" pitchFamily="2" charset="-78"/>
              </a:rPr>
              <a:t>مدیریت و کنترل موربیدیتی هاي </a:t>
            </a:r>
            <a:r>
              <a:rPr lang="fa-IR" b="1" dirty="0">
                <a:solidFill>
                  <a:srgbClr val="FF0000"/>
                </a:solidFill>
                <a:cs typeface="B Titr" panose="00000700000000000000" pitchFamily="2" charset="-78"/>
              </a:rPr>
              <a:t>شدید </a:t>
            </a:r>
            <a:r>
              <a:rPr lang="fa-IR" b="1" dirty="0" smtClean="0">
                <a:solidFill>
                  <a:srgbClr val="FF0000"/>
                </a:solidFill>
                <a:cs typeface="B Titr" panose="00000700000000000000" pitchFamily="2" charset="-78"/>
              </a:rPr>
              <a:t>    مادري </a:t>
            </a:r>
            <a:r>
              <a:rPr lang="fa-IR" b="1" dirty="0">
                <a:solidFill>
                  <a:schemeClr val="tx2"/>
                </a:solidFill>
              </a:rPr>
              <a:t>را نشان </a:t>
            </a:r>
            <a:r>
              <a:rPr lang="fa-IR" b="1" dirty="0" smtClean="0">
                <a:solidFill>
                  <a:schemeClr val="tx2"/>
                </a:solidFill>
              </a:rPr>
              <a:t>میدهد واستانداردهاي </a:t>
            </a:r>
            <a:r>
              <a:rPr lang="fa-IR" b="1" dirty="0">
                <a:solidFill>
                  <a:schemeClr val="tx2"/>
                </a:solidFill>
              </a:rPr>
              <a:t>لازم را براي نحوه </a:t>
            </a:r>
            <a:r>
              <a:rPr lang="fa-IR" b="1" dirty="0" smtClean="0">
                <a:solidFill>
                  <a:schemeClr val="tx2"/>
                </a:solidFill>
              </a:rPr>
              <a:t>مدیریت، شیوه </a:t>
            </a:r>
            <a:r>
              <a:rPr lang="fa-IR" b="1" dirty="0" smtClean="0">
                <a:solidFill>
                  <a:schemeClr val="tx2"/>
                </a:solidFill>
              </a:rPr>
              <a:t> نظارت </a:t>
            </a:r>
            <a:r>
              <a:rPr lang="fa-IR" b="1" dirty="0">
                <a:solidFill>
                  <a:schemeClr val="tx2"/>
                </a:solidFill>
              </a:rPr>
              <a:t>و </a:t>
            </a:r>
            <a:r>
              <a:rPr lang="fa-IR" b="1" dirty="0" smtClean="0">
                <a:solidFill>
                  <a:schemeClr val="tx2"/>
                </a:solidFill>
              </a:rPr>
              <a:t>روش استقرار انواع </a:t>
            </a:r>
            <a:r>
              <a:rPr lang="fa-IR" b="1" dirty="0">
                <a:solidFill>
                  <a:schemeClr val="tx2"/>
                </a:solidFill>
              </a:rPr>
              <a:t>مداخلات حیاتی ارائه </a:t>
            </a:r>
            <a:r>
              <a:rPr lang="fa-IR" b="1" dirty="0" smtClean="0">
                <a:solidFill>
                  <a:schemeClr val="tx2"/>
                </a:solidFill>
              </a:rPr>
              <a:t>میدهد.</a:t>
            </a:r>
          </a:p>
          <a:p>
            <a:pPr algn="just">
              <a:lnSpc>
                <a:spcPct val="120000"/>
              </a:lnSpc>
              <a:buClr>
                <a:srgbClr val="C00000"/>
              </a:buClr>
              <a:buNone/>
            </a:pPr>
            <a:endParaRPr lang="fa-IR" b="1" dirty="0" smtClean="0">
              <a:solidFill>
                <a:schemeClr val="tx2"/>
              </a:solidFill>
            </a:endParaRPr>
          </a:p>
          <a:p>
            <a:pPr algn="just">
              <a:lnSpc>
                <a:spcPct val="120000"/>
              </a:lnSpc>
              <a:buClr>
                <a:srgbClr val="C00000"/>
              </a:buClr>
              <a:buFont typeface="Wingdings" pitchFamily="2" charset="2"/>
              <a:buChar char="Ø"/>
            </a:pPr>
            <a:r>
              <a:rPr lang="fa-IR" b="1" dirty="0" smtClean="0">
                <a:solidFill>
                  <a:schemeClr val="tx2"/>
                </a:solidFill>
              </a:rPr>
              <a:t>مثال</a:t>
            </a:r>
            <a:r>
              <a:rPr lang="fa-IR" b="1" dirty="0">
                <a:solidFill>
                  <a:schemeClr val="tx2"/>
                </a:solidFill>
              </a:rPr>
              <a:t>: </a:t>
            </a:r>
            <a:r>
              <a:rPr lang="fa-IR" b="1" dirty="0">
                <a:solidFill>
                  <a:srgbClr val="C00000"/>
                </a:solidFill>
              </a:rPr>
              <a:t>پره ترم </a:t>
            </a:r>
            <a:r>
              <a:rPr lang="fa-IR" b="1" dirty="0" smtClean="0">
                <a:solidFill>
                  <a:srgbClr val="C00000"/>
                </a:solidFill>
              </a:rPr>
              <a:t>لیبر</a:t>
            </a:r>
            <a:endParaRPr lang="fa-IR" b="1" dirty="0">
              <a:solidFill>
                <a:srgbClr val="C00000"/>
              </a:solidFill>
            </a:endParaRPr>
          </a:p>
          <a:p>
            <a:pPr algn="just">
              <a:lnSpc>
                <a:spcPct val="120000"/>
              </a:lnSpc>
              <a:buFont typeface="Courier New" pitchFamily="49" charset="0"/>
              <a:buChar char="o"/>
            </a:pPr>
            <a:r>
              <a:rPr lang="fa-IR" b="1" dirty="0" smtClean="0">
                <a:solidFill>
                  <a:schemeClr val="tx2"/>
                </a:solidFill>
              </a:rPr>
              <a:t>مراقبت استاندارد:همه </a:t>
            </a:r>
            <a:r>
              <a:rPr lang="fa-IR" b="1" dirty="0">
                <a:solidFill>
                  <a:schemeClr val="tx2"/>
                </a:solidFill>
              </a:rPr>
              <a:t>زنانی که زایمان پره ترم دارند باید براي بلوغ </a:t>
            </a:r>
            <a:r>
              <a:rPr lang="fa-IR" b="1" dirty="0" smtClean="0">
                <a:solidFill>
                  <a:schemeClr val="tx2"/>
                </a:solidFill>
              </a:rPr>
              <a:t>ریه جنین </a:t>
            </a:r>
            <a:r>
              <a:rPr lang="fa-IR" b="1" dirty="0">
                <a:solidFill>
                  <a:schemeClr val="tx2"/>
                </a:solidFill>
              </a:rPr>
              <a:t>کورتیکوسترویید دریافت کنند.</a:t>
            </a:r>
          </a:p>
          <a:p>
            <a:pPr algn="just">
              <a:lnSpc>
                <a:spcPct val="120000"/>
              </a:lnSpc>
              <a:buFont typeface="Courier New" pitchFamily="49" charset="0"/>
              <a:buChar char="o"/>
            </a:pPr>
            <a:r>
              <a:rPr lang="fa-IR" b="1" dirty="0" smtClean="0">
                <a:solidFill>
                  <a:schemeClr val="tx2"/>
                </a:solidFill>
              </a:rPr>
              <a:t>شاخص فرایندي:تعداد زنانی </a:t>
            </a:r>
            <a:r>
              <a:rPr lang="fa-IR" b="1" dirty="0">
                <a:solidFill>
                  <a:schemeClr val="tx2"/>
                </a:solidFill>
              </a:rPr>
              <a:t>که زایمان پره ترم دارند </a:t>
            </a:r>
            <a:r>
              <a:rPr lang="fa-IR" b="1" dirty="0" smtClean="0">
                <a:solidFill>
                  <a:schemeClr val="tx2"/>
                </a:solidFill>
              </a:rPr>
              <a:t>و کورتیکوسترویید دریافت کرده </a:t>
            </a:r>
            <a:r>
              <a:rPr lang="fa-IR" b="1" dirty="0">
                <a:solidFill>
                  <a:schemeClr val="tx2"/>
                </a:solidFill>
              </a:rPr>
              <a:t>اند تقسیم بر کل زنانی که زایمان پره ترم دارند.</a:t>
            </a: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23528" y="774704"/>
            <a:ext cx="8496944" cy="4868874"/>
          </a:xfrm>
        </p:spPr>
        <p:txBody>
          <a:bodyPr>
            <a:normAutofit/>
          </a:bodyPr>
          <a:lstStyle/>
          <a:p>
            <a:pPr algn="ctr"/>
            <a:r>
              <a:rPr lang="fa-IR" dirty="0" smtClean="0">
                <a:solidFill>
                  <a:srgbClr val="C00000"/>
                </a:solidFill>
              </a:rPr>
              <a:t>معیارهای ورود به برنامه</a:t>
            </a:r>
            <a:br>
              <a:rPr lang="fa-IR" dirty="0" smtClean="0">
                <a:solidFill>
                  <a:srgbClr val="C00000"/>
                </a:solidFill>
              </a:rPr>
            </a:br>
            <a:r>
              <a:rPr lang="fa-IR" dirty="0">
                <a:solidFill>
                  <a:srgbClr val="C00000"/>
                </a:solidFill>
              </a:rPr>
              <a:t/>
            </a:r>
            <a:br>
              <a:rPr lang="fa-IR" dirty="0">
                <a:solidFill>
                  <a:srgbClr val="C00000"/>
                </a:solidFill>
              </a:rPr>
            </a:br>
            <a:r>
              <a:rPr lang="fa-IR" sz="4400" dirty="0" smtClean="0">
                <a:solidFill>
                  <a:srgbClr val="C00000"/>
                </a:solidFill>
                <a:cs typeface="B Titr" panose="00000700000000000000" pitchFamily="2" charset="-78"/>
              </a:rPr>
              <a:t>خصوصیاتی که مادر را در دسته مادران </a:t>
            </a:r>
            <a:br>
              <a:rPr lang="fa-IR" sz="4400" dirty="0" smtClean="0">
                <a:solidFill>
                  <a:srgbClr val="C00000"/>
                </a:solidFill>
                <a:cs typeface="B Titr" panose="00000700000000000000" pitchFamily="2" charset="-78"/>
              </a:rPr>
            </a:br>
            <a:r>
              <a:rPr lang="fa-IR" sz="4400" dirty="0" smtClean="0">
                <a:solidFill>
                  <a:srgbClr val="C00000"/>
                </a:solidFill>
                <a:cs typeface="B Titr" panose="00000700000000000000" pitchFamily="2" charset="-78"/>
              </a:rPr>
              <a:t>نزدیک به مرگ قرار میدهد</a:t>
            </a:r>
            <a:endParaRPr lang="fa-IR" sz="4400" dirty="0">
              <a:solidFill>
                <a:srgbClr val="C00000"/>
              </a:solidFill>
              <a:cs typeface="B Titr" panose="00000700000000000000" pitchFamily="2" charset="-78"/>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9952" y="260648"/>
            <a:ext cx="3455368" cy="1052736"/>
          </a:xfrm>
        </p:spPr>
        <p:txBody>
          <a:bodyPr/>
          <a:lstStyle/>
          <a:p>
            <a:pPr algn="r"/>
            <a:r>
              <a:rPr lang="fa-IR" dirty="0" smtClean="0">
                <a:solidFill>
                  <a:srgbClr val="C00000"/>
                </a:solidFill>
              </a:rPr>
              <a:t>براساس علت:</a:t>
            </a:r>
            <a:endParaRPr lang="fa-IR" dirty="0">
              <a:solidFill>
                <a:srgbClr val="C00000"/>
              </a:solidFill>
            </a:endParaRPr>
          </a:p>
        </p:txBody>
      </p:sp>
      <p:sp>
        <p:nvSpPr>
          <p:cNvPr id="3" name="Content Placeholder 2"/>
          <p:cNvSpPr>
            <a:spLocks noGrp="1"/>
          </p:cNvSpPr>
          <p:nvPr>
            <p:ph idx="1"/>
          </p:nvPr>
        </p:nvSpPr>
        <p:spPr>
          <a:xfrm>
            <a:off x="1547664" y="1556793"/>
            <a:ext cx="6789440" cy="3240360"/>
          </a:xfrm>
        </p:spPr>
        <p:txBody>
          <a:bodyPr/>
          <a:lstStyle/>
          <a:p>
            <a:pPr marL="514350" indent="-514350">
              <a:buClr>
                <a:srgbClr val="C00000"/>
              </a:buClr>
              <a:buFont typeface="+mj-lt"/>
              <a:buAutoNum type="arabicPeriod"/>
            </a:pPr>
            <a:r>
              <a:rPr lang="fa-IR" b="1" dirty="0" smtClean="0">
                <a:solidFill>
                  <a:schemeClr val="tx2"/>
                </a:solidFill>
              </a:rPr>
              <a:t>خونریزی شدید پس از زایمان</a:t>
            </a:r>
          </a:p>
          <a:p>
            <a:pPr marL="514350" indent="-514350">
              <a:buClr>
                <a:srgbClr val="C00000"/>
              </a:buClr>
              <a:buFont typeface="+mj-lt"/>
              <a:buAutoNum type="arabicPeriod"/>
            </a:pPr>
            <a:r>
              <a:rPr lang="fa-IR" b="1" dirty="0" smtClean="0">
                <a:solidFill>
                  <a:schemeClr val="tx2"/>
                </a:solidFill>
              </a:rPr>
              <a:t>پره اکلامپسی شدید</a:t>
            </a:r>
          </a:p>
          <a:p>
            <a:pPr marL="514350" indent="-514350">
              <a:buClr>
                <a:srgbClr val="C00000"/>
              </a:buClr>
              <a:buFont typeface="+mj-lt"/>
              <a:buAutoNum type="arabicPeriod"/>
            </a:pPr>
            <a:r>
              <a:rPr lang="fa-IR" b="1" dirty="0" smtClean="0">
                <a:solidFill>
                  <a:schemeClr val="tx2"/>
                </a:solidFill>
              </a:rPr>
              <a:t>اکلامپسی</a:t>
            </a:r>
          </a:p>
          <a:p>
            <a:pPr marL="514350" indent="-514350">
              <a:buClr>
                <a:srgbClr val="C00000"/>
              </a:buClr>
              <a:buFont typeface="+mj-lt"/>
              <a:buAutoNum type="arabicPeriod"/>
            </a:pPr>
            <a:r>
              <a:rPr lang="fa-IR" b="1" dirty="0" smtClean="0">
                <a:solidFill>
                  <a:schemeClr val="tx2"/>
                </a:solidFill>
              </a:rPr>
              <a:t>سپسیس یا عفونت سیستمیک شدید</a:t>
            </a:r>
          </a:p>
          <a:p>
            <a:pPr marL="514350" indent="-514350">
              <a:buClr>
                <a:srgbClr val="C00000"/>
              </a:buClr>
              <a:buFont typeface="+mj-lt"/>
              <a:buAutoNum type="arabicPeriod"/>
            </a:pPr>
            <a:r>
              <a:rPr lang="fa-IR" b="1" dirty="0" smtClean="0">
                <a:solidFill>
                  <a:schemeClr val="tx2"/>
                </a:solidFill>
              </a:rPr>
              <a:t>پارگی رحم</a:t>
            </a:r>
            <a:endParaRPr lang="fa-IR" b="1"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052736"/>
          </a:xfrm>
        </p:spPr>
        <p:txBody>
          <a:bodyPr/>
          <a:lstStyle/>
          <a:p>
            <a:pPr algn="ctr"/>
            <a:r>
              <a:rPr lang="fa-IR" dirty="0" smtClean="0">
                <a:solidFill>
                  <a:srgbClr val="C00000"/>
                </a:solidFill>
              </a:rPr>
              <a:t>خونریزی </a:t>
            </a:r>
            <a:r>
              <a:rPr lang="fa-IR" dirty="0" smtClean="0">
                <a:solidFill>
                  <a:srgbClr val="C00000"/>
                </a:solidFill>
              </a:rPr>
              <a:t>پس از زایمان</a:t>
            </a:r>
            <a:endParaRPr lang="fa-IR" dirty="0">
              <a:solidFill>
                <a:srgbClr val="C00000"/>
              </a:solidFill>
            </a:endParaRPr>
          </a:p>
        </p:txBody>
      </p:sp>
      <p:sp>
        <p:nvSpPr>
          <p:cNvPr id="3" name="Content Placeholder 2"/>
          <p:cNvSpPr>
            <a:spLocks noGrp="1"/>
          </p:cNvSpPr>
          <p:nvPr>
            <p:ph idx="1"/>
          </p:nvPr>
        </p:nvSpPr>
        <p:spPr>
          <a:xfrm>
            <a:off x="214282" y="1142984"/>
            <a:ext cx="8643998" cy="5214974"/>
          </a:xfrm>
        </p:spPr>
        <p:txBody>
          <a:bodyPr>
            <a:noAutofit/>
          </a:bodyPr>
          <a:lstStyle/>
          <a:p>
            <a:pPr algn="just"/>
            <a:r>
              <a:rPr lang="fa-IR" sz="2400" b="1" dirty="0">
                <a:solidFill>
                  <a:srgbClr val="C00000"/>
                </a:solidFill>
              </a:rPr>
              <a:t>تعریف </a:t>
            </a:r>
          </a:p>
          <a:p>
            <a:pPr algn="just">
              <a:buNone/>
            </a:pPr>
            <a:r>
              <a:rPr lang="fa-IR" sz="2400" b="1" dirty="0">
                <a:solidFill>
                  <a:schemeClr val="tx2"/>
                </a:solidFill>
              </a:rPr>
              <a:t>خونریزي واژینال </a:t>
            </a:r>
            <a:r>
              <a:rPr lang="fa-IR" sz="2400" b="1" dirty="0" smtClean="0">
                <a:solidFill>
                  <a:schemeClr val="tx2"/>
                </a:solidFill>
              </a:rPr>
              <a:t>بعداززایمان </a:t>
            </a:r>
            <a:r>
              <a:rPr lang="fa-IR" sz="2400" b="1" dirty="0">
                <a:solidFill>
                  <a:schemeClr val="tx2"/>
                </a:solidFill>
              </a:rPr>
              <a:t>با حداقل یکی </a:t>
            </a:r>
            <a:r>
              <a:rPr lang="fa-IR" sz="2400" b="1" dirty="0" smtClean="0">
                <a:solidFill>
                  <a:schemeClr val="tx2"/>
                </a:solidFill>
              </a:rPr>
              <a:t>ازموارد؛ </a:t>
            </a:r>
            <a:r>
              <a:rPr lang="fa-IR" sz="2400" b="1" dirty="0">
                <a:solidFill>
                  <a:schemeClr val="tx2"/>
                </a:solidFill>
              </a:rPr>
              <a:t>خونریزي </a:t>
            </a:r>
            <a:r>
              <a:rPr lang="fa-IR" sz="2400" b="1" dirty="0" smtClean="0">
                <a:solidFill>
                  <a:schemeClr val="tx2"/>
                </a:solidFill>
              </a:rPr>
              <a:t>غیرطبیعی به </a:t>
            </a:r>
            <a:r>
              <a:rPr lang="fa-IR" sz="2400" b="1" dirty="0">
                <a:solidFill>
                  <a:schemeClr val="tx2"/>
                </a:solidFill>
              </a:rPr>
              <a:t>میزان 1000 سی سی یا بیشتر</a:t>
            </a:r>
            <a:r>
              <a:rPr lang="fa-IR" sz="2400" b="1" dirty="0" smtClean="0">
                <a:solidFill>
                  <a:schemeClr val="tx2"/>
                </a:solidFill>
              </a:rPr>
              <a:t>، یا </a:t>
            </a:r>
            <a:r>
              <a:rPr lang="fa-IR" sz="2400" b="1" dirty="0">
                <a:solidFill>
                  <a:schemeClr val="tx2"/>
                </a:solidFill>
              </a:rPr>
              <a:t>هر میزان خونریزي با </a:t>
            </a:r>
            <a:r>
              <a:rPr lang="fa-IR" sz="2400" b="1" dirty="0" smtClean="0">
                <a:solidFill>
                  <a:schemeClr val="tx2"/>
                </a:solidFill>
              </a:rPr>
              <a:t>افت فشارخون یا انتقال </a:t>
            </a:r>
            <a:r>
              <a:rPr lang="fa-IR" sz="2400" b="1" dirty="0">
                <a:solidFill>
                  <a:schemeClr val="tx2"/>
                </a:solidFill>
              </a:rPr>
              <a:t>خون</a:t>
            </a:r>
          </a:p>
          <a:p>
            <a:pPr algn="just"/>
            <a:r>
              <a:rPr lang="fa-IR" sz="2400" b="1" dirty="0" smtClean="0">
                <a:solidFill>
                  <a:srgbClr val="C00000"/>
                </a:solidFill>
              </a:rPr>
              <a:t>پیشگیری:</a:t>
            </a:r>
            <a:r>
              <a:rPr lang="fa-IR" sz="2400" b="1" dirty="0" smtClean="0">
                <a:solidFill>
                  <a:schemeClr val="tx2"/>
                </a:solidFill>
              </a:rPr>
              <a:t>براي </a:t>
            </a:r>
            <a:r>
              <a:rPr lang="fa-IR" sz="2400" b="1" dirty="0">
                <a:solidFill>
                  <a:schemeClr val="tx2"/>
                </a:solidFill>
              </a:rPr>
              <a:t>پیشگیري از خونریزي </a:t>
            </a:r>
            <a:r>
              <a:rPr lang="fa-IR" sz="2400" b="1" dirty="0" smtClean="0">
                <a:solidFill>
                  <a:schemeClr val="tx2"/>
                </a:solidFill>
              </a:rPr>
              <a:t>پس اززایمان </a:t>
            </a:r>
            <a:r>
              <a:rPr lang="fa-IR" sz="2400" b="1" dirty="0">
                <a:solidFill>
                  <a:schemeClr val="tx2"/>
                </a:solidFill>
              </a:rPr>
              <a:t>همزمان با خروج سر نوزاد باید </a:t>
            </a:r>
            <a:r>
              <a:rPr lang="fa-IR" sz="2400" b="1" dirty="0" smtClean="0">
                <a:solidFill>
                  <a:schemeClr val="tx2"/>
                </a:solidFill>
              </a:rPr>
              <a:t>براي همه </a:t>
            </a:r>
            <a:r>
              <a:rPr lang="fa-IR" sz="2400" b="1" dirty="0">
                <a:solidFill>
                  <a:schemeClr val="tx2"/>
                </a:solidFill>
              </a:rPr>
              <a:t>زنان 10 واحد اکسی توسین استفاده شود.</a:t>
            </a:r>
          </a:p>
          <a:p>
            <a:pPr algn="just"/>
            <a:r>
              <a:rPr lang="fa-IR" sz="2400" b="1" dirty="0" smtClean="0">
                <a:solidFill>
                  <a:srgbClr val="C00000"/>
                </a:solidFill>
              </a:rPr>
              <a:t>مراقبت استاندارد:</a:t>
            </a:r>
            <a:r>
              <a:rPr lang="fa-IR" sz="2400" b="1" dirty="0" smtClean="0">
                <a:solidFill>
                  <a:schemeClr val="tx2"/>
                </a:solidFill>
              </a:rPr>
              <a:t>همه </a:t>
            </a:r>
            <a:r>
              <a:rPr lang="fa-IR" sz="2400" b="1" dirty="0">
                <a:solidFill>
                  <a:schemeClr val="tx2"/>
                </a:solidFill>
              </a:rPr>
              <a:t>زنان </a:t>
            </a:r>
            <a:r>
              <a:rPr lang="fa-IR" sz="2400" b="1" dirty="0" smtClean="0">
                <a:solidFill>
                  <a:schemeClr val="tx2"/>
                </a:solidFill>
              </a:rPr>
              <a:t>پس از </a:t>
            </a:r>
            <a:r>
              <a:rPr lang="fa-IR" sz="2400" b="1" dirty="0">
                <a:solidFill>
                  <a:schemeClr val="tx2"/>
                </a:solidFill>
              </a:rPr>
              <a:t>زایمان باید داروهاي </a:t>
            </a:r>
            <a:r>
              <a:rPr lang="fa-IR" sz="2400" b="1" dirty="0" smtClean="0">
                <a:solidFill>
                  <a:schemeClr val="tx2"/>
                </a:solidFill>
              </a:rPr>
              <a:t>یوتروتونیک دریافت کنند</a:t>
            </a:r>
            <a:endParaRPr lang="fa-IR" sz="2400" b="1" dirty="0">
              <a:solidFill>
                <a:schemeClr val="tx2"/>
              </a:solidFill>
            </a:endParaRPr>
          </a:p>
          <a:p>
            <a:pPr algn="just"/>
            <a:r>
              <a:rPr lang="fa-IR" sz="2400" b="1" dirty="0">
                <a:solidFill>
                  <a:srgbClr val="C00000"/>
                </a:solidFill>
              </a:rPr>
              <a:t>شاخصهاي فرایندي </a:t>
            </a:r>
            <a:endParaRPr lang="fa-IR" sz="2400" b="1" dirty="0" smtClean="0">
              <a:solidFill>
                <a:srgbClr val="C00000"/>
              </a:solidFill>
            </a:endParaRPr>
          </a:p>
          <a:p>
            <a:pPr algn="just">
              <a:buFont typeface="Courier New" pitchFamily="49" charset="0"/>
              <a:buChar char="o"/>
            </a:pPr>
            <a:r>
              <a:rPr lang="fa-IR" sz="2400" b="1" dirty="0" smtClean="0">
                <a:solidFill>
                  <a:schemeClr val="tx2"/>
                </a:solidFill>
              </a:rPr>
              <a:t> </a:t>
            </a:r>
            <a:r>
              <a:rPr lang="fa-IR" sz="2400" b="1" dirty="0">
                <a:solidFill>
                  <a:schemeClr val="tx2"/>
                </a:solidFill>
              </a:rPr>
              <a:t>تعداد زنانی که </a:t>
            </a:r>
            <a:r>
              <a:rPr lang="fa-IR" sz="2400" b="1" dirty="0" smtClean="0">
                <a:solidFill>
                  <a:schemeClr val="tx2"/>
                </a:solidFill>
              </a:rPr>
              <a:t>تک دز </a:t>
            </a:r>
            <a:r>
              <a:rPr lang="fa-IR" sz="2400" b="1" dirty="0">
                <a:solidFill>
                  <a:schemeClr val="tx2"/>
                </a:solidFill>
              </a:rPr>
              <a:t>اکسی توسین را براي پیشگیري از خونریزي </a:t>
            </a:r>
            <a:r>
              <a:rPr lang="fa-IR" sz="2400" b="1" dirty="0" smtClean="0">
                <a:solidFill>
                  <a:schemeClr val="tx2"/>
                </a:solidFill>
              </a:rPr>
              <a:t>پس اززایمان دریافت </a:t>
            </a:r>
            <a:r>
              <a:rPr lang="fa-IR" sz="2400" b="1" dirty="0">
                <a:solidFill>
                  <a:schemeClr val="tx2"/>
                </a:solidFill>
              </a:rPr>
              <a:t>میکنند تقسیم بر زنان زایمان کرده (اعم از سزارین یا زایمان </a:t>
            </a:r>
            <a:r>
              <a:rPr lang="fa-IR" sz="2400" b="1" dirty="0" smtClean="0">
                <a:solidFill>
                  <a:schemeClr val="tx2"/>
                </a:solidFill>
              </a:rPr>
              <a:t>طبیعی)</a:t>
            </a:r>
          </a:p>
          <a:p>
            <a:pPr algn="just">
              <a:buFont typeface="Courier New" pitchFamily="49" charset="0"/>
              <a:buChar char="o"/>
            </a:pPr>
            <a:r>
              <a:rPr lang="fa-IR" sz="2400" b="1" dirty="0" smtClean="0">
                <a:solidFill>
                  <a:schemeClr val="tx2"/>
                </a:solidFill>
              </a:rPr>
              <a:t>تعدادزنانی </a:t>
            </a:r>
            <a:r>
              <a:rPr lang="fa-IR" sz="2400" b="1" dirty="0">
                <a:solidFill>
                  <a:schemeClr val="tx2"/>
                </a:solidFill>
              </a:rPr>
              <a:t>که داروهاي </a:t>
            </a:r>
            <a:r>
              <a:rPr lang="fa-IR" sz="2400" b="1" dirty="0" smtClean="0">
                <a:solidFill>
                  <a:schemeClr val="tx2"/>
                </a:solidFill>
              </a:rPr>
              <a:t>یوتروتونیک براي </a:t>
            </a:r>
            <a:r>
              <a:rPr lang="fa-IR" sz="2400" b="1" dirty="0">
                <a:solidFill>
                  <a:schemeClr val="tx2"/>
                </a:solidFill>
              </a:rPr>
              <a:t>درمان خونریزي </a:t>
            </a:r>
            <a:r>
              <a:rPr lang="fa-IR" sz="2400" b="1" dirty="0" smtClean="0">
                <a:solidFill>
                  <a:schemeClr val="tx2"/>
                </a:solidFill>
              </a:rPr>
              <a:t>پس اززایمان دریافت میکنند </a:t>
            </a:r>
            <a:r>
              <a:rPr lang="fa-IR" sz="2400" b="1" dirty="0">
                <a:solidFill>
                  <a:schemeClr val="tx2"/>
                </a:solidFill>
              </a:rPr>
              <a:t>تقسیم بر زنانی که خونریزي </a:t>
            </a:r>
            <a:r>
              <a:rPr lang="fa-IR" sz="2400" b="1" dirty="0" smtClean="0">
                <a:solidFill>
                  <a:schemeClr val="tx2"/>
                </a:solidFill>
              </a:rPr>
              <a:t>پس اززایمان </a:t>
            </a:r>
            <a:r>
              <a:rPr lang="fa-IR" sz="2400" b="1" dirty="0">
                <a:solidFill>
                  <a:schemeClr val="tx2"/>
                </a:solidFill>
              </a:rPr>
              <a:t>داشته اند.</a:t>
            </a:r>
            <a:endParaRPr lang="fa-IR" sz="24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78" y="332656"/>
            <a:ext cx="9144000" cy="1052736"/>
          </a:xfrm>
        </p:spPr>
        <p:txBody>
          <a:bodyPr/>
          <a:lstStyle/>
          <a:p>
            <a:pPr algn="ctr"/>
            <a:r>
              <a:rPr lang="fa-IR" dirty="0" smtClean="0">
                <a:solidFill>
                  <a:srgbClr val="C00000"/>
                </a:solidFill>
              </a:rPr>
              <a:t>                      پره اکلامپسی شدید و اکلامپسی</a:t>
            </a:r>
            <a:endParaRPr lang="fa-IR" dirty="0">
              <a:solidFill>
                <a:srgbClr val="C00000"/>
              </a:solidFill>
            </a:endParaRPr>
          </a:p>
        </p:txBody>
      </p:sp>
      <p:sp>
        <p:nvSpPr>
          <p:cNvPr id="3" name="Content Placeholder 2"/>
          <p:cNvSpPr>
            <a:spLocks noGrp="1"/>
          </p:cNvSpPr>
          <p:nvPr>
            <p:ph idx="1"/>
          </p:nvPr>
        </p:nvSpPr>
        <p:spPr>
          <a:xfrm>
            <a:off x="214282" y="1089027"/>
            <a:ext cx="8715436" cy="5054617"/>
          </a:xfrm>
        </p:spPr>
        <p:txBody>
          <a:bodyPr>
            <a:noAutofit/>
          </a:bodyPr>
          <a:lstStyle/>
          <a:p>
            <a:pPr>
              <a:buClr>
                <a:srgbClr val="C00000"/>
              </a:buClr>
              <a:buFont typeface="Wingdings" pitchFamily="2" charset="2"/>
              <a:buChar char="Ø"/>
            </a:pPr>
            <a:r>
              <a:rPr lang="fa-IR" sz="2400" b="1" dirty="0">
                <a:solidFill>
                  <a:srgbClr val="C00000"/>
                </a:solidFill>
              </a:rPr>
              <a:t>تعریف </a:t>
            </a:r>
          </a:p>
          <a:p>
            <a:r>
              <a:rPr lang="fa-IR" sz="2400" b="1" dirty="0">
                <a:solidFill>
                  <a:schemeClr val="tx2"/>
                </a:solidFill>
              </a:rPr>
              <a:t>پره اکلامپسی </a:t>
            </a:r>
            <a:r>
              <a:rPr lang="fa-IR" sz="2400" b="1" dirty="0" smtClean="0">
                <a:solidFill>
                  <a:schemeClr val="tx2"/>
                </a:solidFill>
              </a:rPr>
              <a:t>شدید</a:t>
            </a:r>
            <a:endParaRPr lang="fa-IR" sz="2400" b="1" dirty="0">
              <a:solidFill>
                <a:schemeClr val="tx2"/>
              </a:solidFill>
            </a:endParaRPr>
          </a:p>
          <a:p>
            <a:pPr>
              <a:buNone/>
            </a:pPr>
            <a:r>
              <a:rPr lang="fa-IR" sz="2400" b="1" dirty="0" smtClean="0">
                <a:solidFill>
                  <a:schemeClr val="tx2"/>
                </a:solidFill>
              </a:rPr>
              <a:t> فشار خون سیستولیک مداوم بیش از </a:t>
            </a:r>
            <a:r>
              <a:rPr lang="fa-IR" sz="2400" b="1" dirty="0">
                <a:solidFill>
                  <a:schemeClr val="tx2"/>
                </a:solidFill>
              </a:rPr>
              <a:t>160 میلی متر جیوه یا بیشتر و </a:t>
            </a:r>
            <a:r>
              <a:rPr lang="fa-IR" sz="2400" b="1" dirty="0" smtClean="0">
                <a:solidFill>
                  <a:schemeClr val="tx2"/>
                </a:solidFill>
              </a:rPr>
              <a:t>یا  </a:t>
            </a:r>
            <a:r>
              <a:rPr lang="fa-IR" sz="2400" b="1" dirty="0">
                <a:solidFill>
                  <a:schemeClr val="tx2"/>
                </a:solidFill>
              </a:rPr>
              <a:t>فشار </a:t>
            </a:r>
            <a:r>
              <a:rPr lang="fa-IR" sz="2400" b="1" dirty="0" smtClean="0">
                <a:solidFill>
                  <a:schemeClr val="tx2"/>
                </a:solidFill>
              </a:rPr>
              <a:t>خون دیاستولیک </a:t>
            </a:r>
            <a:r>
              <a:rPr lang="fa-IR" sz="2400" b="1" dirty="0">
                <a:solidFill>
                  <a:schemeClr val="tx2"/>
                </a:solidFill>
              </a:rPr>
              <a:t>110 میلی </a:t>
            </a:r>
            <a:r>
              <a:rPr lang="fa-IR" sz="2400" b="1" dirty="0" smtClean="0">
                <a:solidFill>
                  <a:schemeClr val="tx2"/>
                </a:solidFill>
              </a:rPr>
              <a:t>مترجیوه</a:t>
            </a:r>
            <a:r>
              <a:rPr lang="fa-IR" sz="2400" b="1" dirty="0">
                <a:solidFill>
                  <a:schemeClr val="tx2"/>
                </a:solidFill>
              </a:rPr>
              <a:t>. پروتئینوري 5 گرم </a:t>
            </a:r>
            <a:r>
              <a:rPr lang="fa-IR" sz="2400" b="1" dirty="0" smtClean="0">
                <a:solidFill>
                  <a:schemeClr val="tx2"/>
                </a:solidFill>
              </a:rPr>
              <a:t>یابیشتردر24ساعت. الیگوري کمتر از 400 میلی لیتر در 24 ساعت و سندرم </a:t>
            </a:r>
            <a:r>
              <a:rPr lang="en-US" sz="2400" b="1" dirty="0" smtClean="0">
                <a:solidFill>
                  <a:schemeClr val="tx2"/>
                </a:solidFill>
              </a:rPr>
              <a:t>HELLP</a:t>
            </a:r>
            <a:r>
              <a:rPr lang="fa-IR" sz="2400" b="1" dirty="0" smtClean="0">
                <a:solidFill>
                  <a:schemeClr val="tx2"/>
                </a:solidFill>
              </a:rPr>
              <a:t> و ادم ریوی. </a:t>
            </a:r>
            <a:endParaRPr lang="fa-IR" sz="2400" b="1" dirty="0">
              <a:solidFill>
                <a:schemeClr val="tx2"/>
              </a:solidFill>
            </a:endParaRPr>
          </a:p>
          <a:p>
            <a:r>
              <a:rPr lang="fa-IR" sz="2400" b="1" dirty="0" smtClean="0">
                <a:solidFill>
                  <a:schemeClr val="tx2"/>
                </a:solidFill>
              </a:rPr>
              <a:t>اکلامپسی</a:t>
            </a:r>
            <a:endParaRPr lang="fa-IR" sz="2400" b="1" dirty="0">
              <a:solidFill>
                <a:schemeClr val="tx2"/>
              </a:solidFill>
            </a:endParaRPr>
          </a:p>
          <a:p>
            <a:pPr>
              <a:buNone/>
            </a:pPr>
            <a:r>
              <a:rPr lang="fa-IR" sz="2400" b="1" dirty="0">
                <a:solidFill>
                  <a:schemeClr val="tx2"/>
                </a:solidFill>
              </a:rPr>
              <a:t>تشنج در </a:t>
            </a:r>
            <a:r>
              <a:rPr lang="fa-IR" sz="2400" b="1" dirty="0" smtClean="0">
                <a:solidFill>
                  <a:schemeClr val="tx2"/>
                </a:solidFill>
              </a:rPr>
              <a:t>یک بیمار </a:t>
            </a:r>
            <a:r>
              <a:rPr lang="fa-IR" sz="2400" b="1" dirty="0">
                <a:solidFill>
                  <a:schemeClr val="tx2"/>
                </a:solidFill>
              </a:rPr>
              <a:t>بدون سابقه صرع. کما در پره اکلامپسی</a:t>
            </a:r>
          </a:p>
          <a:p>
            <a:pPr>
              <a:buClr>
                <a:srgbClr val="C00000"/>
              </a:buClr>
              <a:buFont typeface="Wingdings" pitchFamily="2" charset="2"/>
              <a:buChar char="Ø"/>
            </a:pPr>
            <a:r>
              <a:rPr lang="fa-IR" sz="2400" b="1" dirty="0" smtClean="0">
                <a:solidFill>
                  <a:srgbClr val="C00000"/>
                </a:solidFill>
              </a:rPr>
              <a:t>پیشگیري: </a:t>
            </a:r>
            <a:r>
              <a:rPr lang="fa-IR" sz="2400" b="1" dirty="0">
                <a:solidFill>
                  <a:schemeClr val="tx2"/>
                </a:solidFill>
              </a:rPr>
              <a:t>دریافت سولفات منیزیم جهت کلیه مادران با علائم پره اکلامپسی شدید</a:t>
            </a:r>
            <a:endParaRPr lang="fa-IR" sz="2400" b="1" dirty="0">
              <a:solidFill>
                <a:schemeClr val="tx2"/>
              </a:solidFill>
            </a:endParaRPr>
          </a:p>
          <a:p>
            <a:pPr>
              <a:buClr>
                <a:srgbClr val="C00000"/>
              </a:buClr>
              <a:buFont typeface="Wingdings" pitchFamily="2" charset="2"/>
              <a:buChar char="Ø"/>
            </a:pPr>
            <a:r>
              <a:rPr lang="fa-IR" sz="2400" b="1" dirty="0">
                <a:solidFill>
                  <a:srgbClr val="C00000"/>
                </a:solidFill>
              </a:rPr>
              <a:t>مراقبت </a:t>
            </a:r>
            <a:r>
              <a:rPr lang="fa-IR" sz="2400" b="1" dirty="0" smtClean="0">
                <a:solidFill>
                  <a:srgbClr val="C00000"/>
                </a:solidFill>
              </a:rPr>
              <a:t>استاندارد: </a:t>
            </a:r>
            <a:r>
              <a:rPr lang="fa-IR" sz="2400" b="1" dirty="0" smtClean="0">
                <a:solidFill>
                  <a:schemeClr val="tx2"/>
                </a:solidFill>
              </a:rPr>
              <a:t>همه </a:t>
            </a:r>
            <a:r>
              <a:rPr lang="fa-IR" sz="2400" b="1" dirty="0">
                <a:solidFill>
                  <a:schemeClr val="tx2"/>
                </a:solidFill>
              </a:rPr>
              <a:t>زنان با اکلامپسی باید سولفات منیزیوم </a:t>
            </a:r>
            <a:r>
              <a:rPr lang="fa-IR" sz="2400" b="1" dirty="0" smtClean="0">
                <a:solidFill>
                  <a:schemeClr val="tx2"/>
                </a:solidFill>
              </a:rPr>
              <a:t>دریافت کنند.</a:t>
            </a:r>
            <a:endParaRPr lang="fa-IR" sz="2400" b="1" dirty="0">
              <a:solidFill>
                <a:schemeClr val="tx2"/>
              </a:solidFill>
            </a:endParaRPr>
          </a:p>
          <a:p>
            <a:pPr>
              <a:buClr>
                <a:srgbClr val="C00000"/>
              </a:buClr>
              <a:buFont typeface="Wingdings" pitchFamily="2" charset="2"/>
              <a:buChar char="Ø"/>
            </a:pPr>
            <a:r>
              <a:rPr lang="fa-IR" sz="2400" b="1" dirty="0">
                <a:solidFill>
                  <a:srgbClr val="C00000"/>
                </a:solidFill>
              </a:rPr>
              <a:t>شاخصهاي فرایندي </a:t>
            </a:r>
          </a:p>
          <a:p>
            <a:pPr>
              <a:buNone/>
            </a:pPr>
            <a:r>
              <a:rPr lang="fa-IR" sz="2400" b="1" dirty="0" smtClean="0">
                <a:solidFill>
                  <a:schemeClr val="tx2"/>
                </a:solidFill>
              </a:rPr>
              <a:t> تعداد </a:t>
            </a:r>
            <a:r>
              <a:rPr lang="fa-IR" sz="2400" b="1" dirty="0">
                <a:solidFill>
                  <a:schemeClr val="tx2"/>
                </a:solidFill>
              </a:rPr>
              <a:t>زنان مبتلا به اکلامپسی که سولفات </a:t>
            </a:r>
            <a:r>
              <a:rPr lang="fa-IR" sz="2400" b="1" dirty="0" smtClean="0">
                <a:solidFill>
                  <a:schemeClr val="tx2"/>
                </a:solidFill>
              </a:rPr>
              <a:t>دریافت کرده </a:t>
            </a:r>
            <a:r>
              <a:rPr lang="fa-IR" sz="2400" b="1" dirty="0">
                <a:solidFill>
                  <a:schemeClr val="tx2"/>
                </a:solidFill>
              </a:rPr>
              <a:t>اند </a:t>
            </a:r>
            <a:r>
              <a:rPr lang="fa-IR" sz="2400" b="1" dirty="0" smtClean="0">
                <a:solidFill>
                  <a:schemeClr val="tx2"/>
                </a:solidFill>
              </a:rPr>
              <a:t>نسبت به </a:t>
            </a:r>
            <a:r>
              <a:rPr lang="fa-IR" sz="2400" b="1" dirty="0">
                <a:solidFill>
                  <a:schemeClr val="tx2"/>
                </a:solidFill>
              </a:rPr>
              <a:t>زنانی که مبتلا به </a:t>
            </a:r>
            <a:r>
              <a:rPr lang="fa-IR" sz="2400" b="1" dirty="0" smtClean="0">
                <a:solidFill>
                  <a:schemeClr val="tx2"/>
                </a:solidFill>
              </a:rPr>
              <a:t>اکلامپسی </a:t>
            </a:r>
            <a:r>
              <a:rPr lang="fa-IR" sz="2400" b="1" dirty="0">
                <a:solidFill>
                  <a:schemeClr val="tx2"/>
                </a:solidFill>
              </a:rPr>
              <a:t>بوده اند.</a:t>
            </a:r>
            <a:endParaRPr lang="fa-IR" sz="24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7704856" cy="819934"/>
          </a:xfrm>
        </p:spPr>
        <p:txBody>
          <a:bodyPr/>
          <a:lstStyle/>
          <a:p>
            <a:pPr algn="ctr"/>
            <a:r>
              <a:rPr lang="fa-IR" dirty="0" smtClean="0">
                <a:solidFill>
                  <a:srgbClr val="C00000"/>
                </a:solidFill>
              </a:rPr>
              <a:t>عفونت </a:t>
            </a:r>
            <a:r>
              <a:rPr lang="fa-IR" dirty="0" smtClean="0">
                <a:solidFill>
                  <a:srgbClr val="C00000"/>
                </a:solidFill>
              </a:rPr>
              <a:t>شدید سیستمیک و یا سپسیس</a:t>
            </a:r>
            <a:endParaRPr lang="fa-IR" dirty="0">
              <a:solidFill>
                <a:srgbClr val="C00000"/>
              </a:solidFill>
            </a:endParaRPr>
          </a:p>
        </p:txBody>
      </p:sp>
      <p:sp>
        <p:nvSpPr>
          <p:cNvPr id="3" name="Content Placeholder 2"/>
          <p:cNvSpPr>
            <a:spLocks noGrp="1"/>
          </p:cNvSpPr>
          <p:nvPr>
            <p:ph idx="1"/>
          </p:nvPr>
        </p:nvSpPr>
        <p:spPr>
          <a:xfrm>
            <a:off x="71406" y="1071546"/>
            <a:ext cx="8929718" cy="5453798"/>
          </a:xfrm>
        </p:spPr>
        <p:txBody>
          <a:bodyPr>
            <a:noAutofit/>
          </a:bodyPr>
          <a:lstStyle/>
          <a:p>
            <a:pPr>
              <a:buClr>
                <a:srgbClr val="C00000"/>
              </a:buClr>
              <a:buFont typeface="Wingdings" pitchFamily="2" charset="2"/>
              <a:buChar char="Ø"/>
            </a:pPr>
            <a:r>
              <a:rPr lang="fa-IR" sz="2400" b="1" dirty="0" smtClean="0">
                <a:solidFill>
                  <a:srgbClr val="C00000"/>
                </a:solidFill>
              </a:rPr>
              <a:t>تعریف: </a:t>
            </a:r>
            <a:r>
              <a:rPr lang="fa-IR" sz="2400" b="1" dirty="0" smtClean="0">
                <a:solidFill>
                  <a:schemeClr val="tx2"/>
                </a:solidFill>
              </a:rPr>
              <a:t>وجود تب (درجه حرارت بیشتراز38 درجه)،عفونت تایید شده یامشکوك به عفونت (به </a:t>
            </a:r>
            <a:r>
              <a:rPr lang="fa-IR" sz="2400" b="1" dirty="0">
                <a:solidFill>
                  <a:schemeClr val="tx2"/>
                </a:solidFill>
              </a:rPr>
              <a:t>عنوان مثال </a:t>
            </a:r>
            <a:r>
              <a:rPr lang="fa-IR" sz="2400" b="1" dirty="0" smtClean="0">
                <a:solidFill>
                  <a:schemeClr val="tx2"/>
                </a:solidFill>
              </a:rPr>
              <a:t>کوریوآمنیونیت، سقط عفونی،اندومتریت، پنومونی ) و حداقل </a:t>
            </a:r>
            <a:r>
              <a:rPr lang="fa-IR" sz="2400" b="1" dirty="0">
                <a:solidFill>
                  <a:schemeClr val="tx2"/>
                </a:solidFill>
              </a:rPr>
              <a:t>یکی </a:t>
            </a:r>
            <a:r>
              <a:rPr lang="fa-IR" sz="2400" b="1" dirty="0" smtClean="0">
                <a:solidFill>
                  <a:schemeClr val="tx2"/>
                </a:solidFill>
              </a:rPr>
              <a:t>ازمواردضربان قلب بیش از90،تعداد تنفس کمتراز20، لکوپنی(کاهش گلبولهاي سفیدکمتراز4000)،لکوسیتوز(گلبولهاي </a:t>
            </a:r>
            <a:r>
              <a:rPr lang="fa-IR" sz="2400" b="1" dirty="0">
                <a:solidFill>
                  <a:schemeClr val="tx2"/>
                </a:solidFill>
              </a:rPr>
              <a:t>سفید </a:t>
            </a:r>
            <a:r>
              <a:rPr lang="fa-IR" sz="2400" b="1" dirty="0" smtClean="0">
                <a:solidFill>
                  <a:schemeClr val="tx2"/>
                </a:solidFill>
              </a:rPr>
              <a:t>بیش از 12000)</a:t>
            </a:r>
            <a:endParaRPr lang="fa-IR" sz="2400" b="1" dirty="0">
              <a:solidFill>
                <a:schemeClr val="tx2"/>
              </a:solidFill>
            </a:endParaRPr>
          </a:p>
          <a:p>
            <a:pPr>
              <a:buClr>
                <a:srgbClr val="C00000"/>
              </a:buClr>
              <a:buFont typeface="Wingdings" pitchFamily="2" charset="2"/>
              <a:buChar char="Ø"/>
            </a:pPr>
            <a:r>
              <a:rPr lang="fa-IR" sz="2400" b="1" dirty="0" smtClean="0">
                <a:solidFill>
                  <a:srgbClr val="C00000"/>
                </a:solidFill>
              </a:rPr>
              <a:t>پیشگیري:</a:t>
            </a:r>
            <a:r>
              <a:rPr lang="fa-IR" sz="2400" b="1" dirty="0" smtClean="0">
                <a:solidFill>
                  <a:schemeClr val="tx2"/>
                </a:solidFill>
              </a:rPr>
              <a:t>همه </a:t>
            </a:r>
            <a:r>
              <a:rPr lang="fa-IR" sz="2400" b="1" dirty="0">
                <a:solidFill>
                  <a:schemeClr val="tx2"/>
                </a:solidFill>
              </a:rPr>
              <a:t>زنانی که سزارین </a:t>
            </a:r>
            <a:r>
              <a:rPr lang="fa-IR" sz="2400" b="1" dirty="0" smtClean="0">
                <a:solidFill>
                  <a:schemeClr val="tx2"/>
                </a:solidFill>
              </a:rPr>
              <a:t>میشوندبایدآنتی بیوتیک پروفیلاکتیک دریافت کنند.</a:t>
            </a:r>
            <a:endParaRPr lang="fa-IR" sz="2400" b="1" dirty="0">
              <a:solidFill>
                <a:schemeClr val="tx2"/>
              </a:solidFill>
            </a:endParaRPr>
          </a:p>
          <a:p>
            <a:pPr>
              <a:buClr>
                <a:srgbClr val="C00000"/>
              </a:buClr>
              <a:buFont typeface="Wingdings" pitchFamily="2" charset="2"/>
              <a:buChar char="Ø"/>
            </a:pPr>
            <a:r>
              <a:rPr lang="fa-IR" sz="2400" b="1" dirty="0">
                <a:solidFill>
                  <a:srgbClr val="C00000"/>
                </a:solidFill>
              </a:rPr>
              <a:t>مراقبت </a:t>
            </a:r>
            <a:r>
              <a:rPr lang="fa-IR" sz="2400" b="1" dirty="0" smtClean="0">
                <a:solidFill>
                  <a:srgbClr val="C00000"/>
                </a:solidFill>
              </a:rPr>
              <a:t>استاندارد : </a:t>
            </a:r>
            <a:r>
              <a:rPr lang="fa-IR" sz="2400" b="1" dirty="0" smtClean="0">
                <a:solidFill>
                  <a:schemeClr val="tx2"/>
                </a:solidFill>
              </a:rPr>
              <a:t>همه </a:t>
            </a:r>
            <a:r>
              <a:rPr lang="fa-IR" sz="2400" b="1" dirty="0">
                <a:solidFill>
                  <a:schemeClr val="tx2"/>
                </a:solidFill>
              </a:rPr>
              <a:t>زنان </a:t>
            </a:r>
            <a:r>
              <a:rPr lang="fa-IR" sz="2400" b="1" dirty="0" smtClean="0">
                <a:solidFill>
                  <a:schemeClr val="tx2"/>
                </a:solidFill>
              </a:rPr>
              <a:t>مبتلا به عفونت سیستمیک شدید یا سپسیس باید  آنتی بیوتیک داخل </a:t>
            </a:r>
            <a:r>
              <a:rPr lang="fa-IR" sz="2400" b="1" dirty="0">
                <a:solidFill>
                  <a:schemeClr val="tx2"/>
                </a:solidFill>
              </a:rPr>
              <a:t>وریدي </a:t>
            </a:r>
            <a:r>
              <a:rPr lang="fa-IR" sz="2400" b="1" dirty="0" smtClean="0">
                <a:solidFill>
                  <a:schemeClr val="tx2"/>
                </a:solidFill>
              </a:rPr>
              <a:t>دریافت کنند</a:t>
            </a:r>
            <a:r>
              <a:rPr lang="fa-IR" sz="2400" b="1" dirty="0">
                <a:solidFill>
                  <a:schemeClr val="tx2"/>
                </a:solidFill>
              </a:rPr>
              <a:t>.</a:t>
            </a:r>
          </a:p>
          <a:p>
            <a:pPr>
              <a:buClr>
                <a:srgbClr val="C00000"/>
              </a:buClr>
              <a:buFont typeface="Wingdings" pitchFamily="2" charset="2"/>
              <a:buChar char="Ø"/>
            </a:pPr>
            <a:r>
              <a:rPr lang="fa-IR" sz="2400" b="1" dirty="0">
                <a:solidFill>
                  <a:srgbClr val="C00000"/>
                </a:solidFill>
              </a:rPr>
              <a:t>شاخصهاي فرایندي </a:t>
            </a:r>
          </a:p>
          <a:p>
            <a:pPr>
              <a:buFont typeface="Courier New" pitchFamily="49" charset="0"/>
              <a:buChar char="o"/>
            </a:pPr>
            <a:r>
              <a:rPr lang="fa-IR" sz="2400" b="1" dirty="0">
                <a:solidFill>
                  <a:schemeClr val="tx2"/>
                </a:solidFill>
              </a:rPr>
              <a:t>تعداد زنانی که سزارین داشته و آنتی </a:t>
            </a:r>
            <a:r>
              <a:rPr lang="fa-IR" sz="2400" b="1" dirty="0" smtClean="0">
                <a:solidFill>
                  <a:schemeClr val="tx2"/>
                </a:solidFill>
              </a:rPr>
              <a:t>بیوتیک پروفیلاکتیک دریافت کرده </a:t>
            </a:r>
            <a:r>
              <a:rPr lang="fa-IR" sz="2400" b="1" dirty="0">
                <a:solidFill>
                  <a:schemeClr val="tx2"/>
                </a:solidFill>
              </a:rPr>
              <a:t>اند تقسیم بر </a:t>
            </a:r>
            <a:r>
              <a:rPr lang="fa-IR" sz="2400" b="1" dirty="0" smtClean="0">
                <a:solidFill>
                  <a:schemeClr val="tx2"/>
                </a:solidFill>
              </a:rPr>
              <a:t>کل زنانی </a:t>
            </a:r>
            <a:r>
              <a:rPr lang="fa-IR" sz="2400" b="1" dirty="0">
                <a:solidFill>
                  <a:schemeClr val="tx2"/>
                </a:solidFill>
              </a:rPr>
              <a:t>که سزارین شده اند.</a:t>
            </a:r>
          </a:p>
          <a:p>
            <a:pPr>
              <a:buFont typeface="Courier New" pitchFamily="49" charset="0"/>
              <a:buChar char="o"/>
            </a:pPr>
            <a:r>
              <a:rPr lang="fa-IR" sz="2400" b="1" dirty="0">
                <a:solidFill>
                  <a:schemeClr val="tx2"/>
                </a:solidFill>
              </a:rPr>
              <a:t>تعداد زنان مبتلا به </a:t>
            </a:r>
            <a:r>
              <a:rPr lang="fa-IR" sz="2400" b="1" dirty="0" smtClean="0">
                <a:solidFill>
                  <a:schemeClr val="tx2"/>
                </a:solidFill>
              </a:rPr>
              <a:t>عفونت سیستمیک شدید </a:t>
            </a:r>
            <a:r>
              <a:rPr lang="fa-IR" sz="2400" b="1" dirty="0">
                <a:solidFill>
                  <a:schemeClr val="tx2"/>
                </a:solidFill>
              </a:rPr>
              <a:t>یا </a:t>
            </a:r>
            <a:r>
              <a:rPr lang="fa-IR" sz="2400" b="1" dirty="0" smtClean="0">
                <a:solidFill>
                  <a:schemeClr val="tx2"/>
                </a:solidFill>
              </a:rPr>
              <a:t>سپسیس که </a:t>
            </a:r>
            <a:r>
              <a:rPr lang="fa-IR" sz="2400" b="1" dirty="0">
                <a:solidFill>
                  <a:schemeClr val="tx2"/>
                </a:solidFill>
              </a:rPr>
              <a:t>آنتی </a:t>
            </a:r>
            <a:r>
              <a:rPr lang="fa-IR" sz="2400" b="1" dirty="0" smtClean="0">
                <a:solidFill>
                  <a:schemeClr val="tx2"/>
                </a:solidFill>
              </a:rPr>
              <a:t>بیوتیک داخل </a:t>
            </a:r>
            <a:r>
              <a:rPr lang="fa-IR" sz="2400" b="1" dirty="0">
                <a:solidFill>
                  <a:schemeClr val="tx2"/>
                </a:solidFill>
              </a:rPr>
              <a:t>وریدي </a:t>
            </a:r>
            <a:r>
              <a:rPr lang="fa-IR" sz="2400" b="1" dirty="0" smtClean="0">
                <a:solidFill>
                  <a:schemeClr val="tx2"/>
                </a:solidFill>
              </a:rPr>
              <a:t>دریافت کرده </a:t>
            </a:r>
            <a:r>
              <a:rPr lang="fa-IR" sz="2400" b="1" dirty="0">
                <a:solidFill>
                  <a:schemeClr val="tx2"/>
                </a:solidFill>
              </a:rPr>
              <a:t>اند تقسیم بر کل زنان مبتلا شده به </a:t>
            </a:r>
            <a:r>
              <a:rPr lang="fa-IR" sz="2400" b="1" dirty="0" smtClean="0">
                <a:solidFill>
                  <a:schemeClr val="tx2"/>
                </a:solidFill>
              </a:rPr>
              <a:t>عفونت سیستمیک شدید </a:t>
            </a:r>
            <a:r>
              <a:rPr lang="fa-IR" sz="2400" b="1" dirty="0">
                <a:solidFill>
                  <a:schemeClr val="tx2"/>
                </a:solidFill>
              </a:rPr>
              <a:t>یا </a:t>
            </a:r>
            <a:r>
              <a:rPr lang="fa-IR" sz="2400" b="1" dirty="0" smtClean="0">
                <a:solidFill>
                  <a:schemeClr val="tx2"/>
                </a:solidFill>
              </a:rPr>
              <a:t>سپسیس  </a:t>
            </a:r>
            <a:endParaRPr lang="fa-IR" sz="24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 y="404664"/>
            <a:ext cx="9144000" cy="1052736"/>
          </a:xfrm>
        </p:spPr>
        <p:txBody>
          <a:bodyPr/>
          <a:lstStyle/>
          <a:p>
            <a:pPr algn="ctr"/>
            <a:r>
              <a:rPr lang="fa-IR" dirty="0" smtClean="0">
                <a:solidFill>
                  <a:srgbClr val="C00000"/>
                </a:solidFill>
              </a:rPr>
              <a:t>پارگی </a:t>
            </a:r>
            <a:r>
              <a:rPr lang="fa-IR" dirty="0" smtClean="0">
                <a:solidFill>
                  <a:srgbClr val="C00000"/>
                </a:solidFill>
              </a:rPr>
              <a:t>رحم</a:t>
            </a:r>
            <a:endParaRPr lang="fa-IR" dirty="0">
              <a:solidFill>
                <a:srgbClr val="C00000"/>
              </a:solidFill>
            </a:endParaRPr>
          </a:p>
        </p:txBody>
      </p:sp>
      <p:sp>
        <p:nvSpPr>
          <p:cNvPr id="3" name="Content Placeholder 2"/>
          <p:cNvSpPr>
            <a:spLocks noGrp="1"/>
          </p:cNvSpPr>
          <p:nvPr>
            <p:ph idx="1"/>
          </p:nvPr>
        </p:nvSpPr>
        <p:spPr>
          <a:xfrm>
            <a:off x="285720" y="1600200"/>
            <a:ext cx="8401080" cy="4525963"/>
          </a:xfrm>
        </p:spPr>
        <p:txBody>
          <a:bodyPr/>
          <a:lstStyle/>
          <a:p>
            <a:pPr>
              <a:buNone/>
            </a:pPr>
            <a:r>
              <a:rPr lang="fa-IR" b="1" dirty="0" smtClean="0">
                <a:solidFill>
                  <a:schemeClr val="tx2"/>
                </a:solidFill>
              </a:rPr>
              <a:t>پارگی </a:t>
            </a:r>
            <a:r>
              <a:rPr lang="fa-IR" b="1" dirty="0">
                <a:solidFill>
                  <a:schemeClr val="tx2"/>
                </a:solidFill>
              </a:rPr>
              <a:t>رحم در حین لیبر که با لاپاراتومی به تایید رسیده باشد.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5536" y="1340768"/>
            <a:ext cx="8460432" cy="1052736"/>
          </a:xfrm>
        </p:spPr>
        <p:txBody>
          <a:bodyPr/>
          <a:lstStyle/>
          <a:p>
            <a:pPr algn="ctr"/>
            <a:r>
              <a:rPr lang="fa-IR" sz="3600" dirty="0" smtClean="0">
                <a:solidFill>
                  <a:srgbClr val="C00000"/>
                </a:solidFill>
              </a:rPr>
              <a:t>براساس </a:t>
            </a:r>
            <a:r>
              <a:rPr lang="fa-IR" sz="3600" dirty="0" smtClean="0">
                <a:solidFill>
                  <a:srgbClr val="C00000"/>
                </a:solidFill>
              </a:rPr>
              <a:t>مداخلات حیاتی یا استفاده از بخش مراقبتهای ویژه </a:t>
            </a:r>
            <a:r>
              <a:rPr lang="en-US" sz="3600" dirty="0" smtClean="0">
                <a:solidFill>
                  <a:srgbClr val="C00000"/>
                </a:solidFill>
              </a:rPr>
              <a:t>(ICU)</a:t>
            </a:r>
            <a:endParaRPr lang="fa-IR" sz="3600" dirty="0"/>
          </a:p>
        </p:txBody>
      </p:sp>
      <p:sp>
        <p:nvSpPr>
          <p:cNvPr id="3" name="Content Placeholder 2"/>
          <p:cNvSpPr>
            <a:spLocks noGrp="1"/>
          </p:cNvSpPr>
          <p:nvPr>
            <p:ph idx="1"/>
          </p:nvPr>
        </p:nvSpPr>
        <p:spPr>
          <a:xfrm>
            <a:off x="323528" y="2852936"/>
            <a:ext cx="8229600" cy="2808311"/>
          </a:xfrm>
        </p:spPr>
        <p:txBody>
          <a:bodyPr/>
          <a:lstStyle/>
          <a:p>
            <a:pPr>
              <a:buClr>
                <a:srgbClr val="C00000"/>
              </a:buClr>
              <a:buFont typeface="Wingdings" pitchFamily="2" charset="2"/>
              <a:buChar char="Ø"/>
            </a:pPr>
            <a:r>
              <a:rPr lang="fa-IR" b="1" dirty="0" smtClean="0">
                <a:solidFill>
                  <a:schemeClr val="tx2"/>
                </a:solidFill>
              </a:rPr>
              <a:t>پذیرش در بخش مراقبتهاي </a:t>
            </a:r>
            <a:r>
              <a:rPr lang="fa-IR" b="1" dirty="0">
                <a:solidFill>
                  <a:schemeClr val="tx2"/>
                </a:solidFill>
              </a:rPr>
              <a:t>ویژه </a:t>
            </a:r>
            <a:r>
              <a:rPr lang="en-US" b="1" dirty="0" smtClean="0">
                <a:solidFill>
                  <a:schemeClr val="tx2"/>
                </a:solidFill>
              </a:rPr>
              <a:t>(ICU)</a:t>
            </a:r>
            <a:endParaRPr lang="en-US" b="1" dirty="0">
              <a:solidFill>
                <a:schemeClr val="tx2"/>
              </a:solidFill>
            </a:endParaRPr>
          </a:p>
          <a:p>
            <a:pPr>
              <a:buClr>
                <a:srgbClr val="C00000"/>
              </a:buClr>
              <a:buFont typeface="Wingdings" pitchFamily="2" charset="2"/>
              <a:buChar char="Ø"/>
            </a:pPr>
            <a:r>
              <a:rPr lang="fa-IR" b="1" dirty="0" smtClean="0">
                <a:solidFill>
                  <a:schemeClr val="tx2"/>
                </a:solidFill>
              </a:rPr>
              <a:t>مداخلات رادیولوژي</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لاپاراتومی </a:t>
            </a:r>
            <a:r>
              <a:rPr lang="fa-IR" b="1" dirty="0">
                <a:solidFill>
                  <a:schemeClr val="tx2"/>
                </a:solidFill>
              </a:rPr>
              <a:t>(مانند هیسترکتومی و به جز سزارین)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استفاده </a:t>
            </a:r>
            <a:r>
              <a:rPr lang="fa-IR" b="1" dirty="0">
                <a:solidFill>
                  <a:schemeClr val="tx2"/>
                </a:solidFill>
              </a:rPr>
              <a:t>از </a:t>
            </a:r>
            <a:r>
              <a:rPr lang="fa-IR" b="1" dirty="0" smtClean="0">
                <a:solidFill>
                  <a:schemeClr val="tx2"/>
                </a:solidFill>
              </a:rPr>
              <a:t>فرآورده هاي </a:t>
            </a:r>
            <a:r>
              <a:rPr lang="fa-IR" b="1" dirty="0">
                <a:solidFill>
                  <a:schemeClr val="tx2"/>
                </a:solidFill>
              </a:rPr>
              <a:t>خونی</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071678"/>
            <a:ext cx="7992888" cy="1214446"/>
          </a:xfrm>
        </p:spPr>
        <p:txBody>
          <a:bodyPr/>
          <a:lstStyle/>
          <a:p>
            <a:pPr algn="ctr"/>
            <a:r>
              <a:rPr lang="fa-IR" dirty="0" smtClean="0">
                <a:solidFill>
                  <a:srgbClr val="C00000"/>
                </a:solidFill>
              </a:rPr>
              <a:t>شرایط </a:t>
            </a:r>
            <a:r>
              <a:rPr lang="fa-IR" dirty="0" smtClean="0">
                <a:solidFill>
                  <a:srgbClr val="C00000"/>
                </a:solidFill>
              </a:rPr>
              <a:t>تهدید کننده حیات در </a:t>
            </a:r>
            <a:r>
              <a:rPr lang="fa-IR" dirty="0" smtClean="0">
                <a:solidFill>
                  <a:srgbClr val="C00000"/>
                </a:solidFill>
              </a:rPr>
              <a:t/>
            </a:r>
            <a:br>
              <a:rPr lang="fa-IR" dirty="0" smtClean="0">
                <a:solidFill>
                  <a:srgbClr val="C00000"/>
                </a:solidFill>
              </a:rPr>
            </a:br>
            <a:r>
              <a:rPr lang="fa-IR" dirty="0" smtClean="0">
                <a:solidFill>
                  <a:srgbClr val="C00000"/>
                </a:solidFill>
              </a:rPr>
              <a:t>”</a:t>
            </a:r>
            <a:r>
              <a:rPr lang="fa-IR" dirty="0" smtClean="0">
                <a:solidFill>
                  <a:srgbClr val="C00000"/>
                </a:solidFill>
              </a:rPr>
              <a:t>مادران نزدیک به مرگ“</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539552" y="2060848"/>
            <a:ext cx="7775575" cy="936624"/>
          </a:xfrm>
        </p:spPr>
        <p:txBody>
          <a:bodyPr>
            <a:normAutofit/>
          </a:bodyPr>
          <a:lstStyle/>
          <a:p>
            <a:pPr algn="ctr">
              <a:buNone/>
            </a:pPr>
            <a:r>
              <a:rPr lang="fa-IR" sz="4000" dirty="0" smtClean="0">
                <a:solidFill>
                  <a:srgbClr val="FF0000"/>
                </a:solidFill>
                <a:cs typeface="B Titr" panose="00000700000000000000" pitchFamily="2" charset="-78"/>
              </a:rPr>
              <a:t>آذر95 </a:t>
            </a:r>
            <a:r>
              <a:rPr lang="fa-IR" sz="4000" dirty="0" smtClean="0">
                <a:solidFill>
                  <a:srgbClr val="FF0000"/>
                </a:solidFill>
                <a:cs typeface="B Titr" panose="00000700000000000000" pitchFamily="2" charset="-78"/>
              </a:rPr>
              <a:t>– دفتر مامایی معاونت درمان</a:t>
            </a:r>
            <a:endParaRPr lang="fa-IR" sz="4000" dirty="0">
              <a:solidFill>
                <a:srgbClr val="FF0000"/>
              </a:solidFill>
              <a:cs typeface="B Titr" panose="00000700000000000000" pitchFamily="2" charset="-78"/>
            </a:endParaRPr>
          </a:p>
        </p:txBody>
      </p:sp>
      <p:sp>
        <p:nvSpPr>
          <p:cNvPr id="2" name="Title 1"/>
          <p:cNvSpPr>
            <a:spLocks noGrp="1"/>
          </p:cNvSpPr>
          <p:nvPr>
            <p:ph type="ctrTitle" idx="4294967295"/>
          </p:nvPr>
        </p:nvSpPr>
        <p:spPr>
          <a:xfrm>
            <a:off x="395536" y="692697"/>
            <a:ext cx="7772400" cy="1296144"/>
          </a:xfrm>
        </p:spPr>
        <p:txBody>
          <a:bodyPr/>
          <a:lstStyle/>
          <a:p>
            <a:pPr algn="ctr"/>
            <a:r>
              <a:rPr lang="fa-IR" dirty="0" smtClean="0">
                <a:solidFill>
                  <a:schemeClr val="tx2"/>
                </a:solidFill>
                <a:cs typeface="B Titr" panose="00000700000000000000" pitchFamily="2" charset="-78"/>
              </a:rPr>
              <a:t>رویکرد مادران نزدیک به مرگ</a:t>
            </a:r>
            <a:endParaRPr lang="fa-IR" dirty="0">
              <a:solidFill>
                <a:schemeClr val="tx2"/>
              </a:solidFill>
              <a:cs typeface="B Titr" panose="00000700000000000000" pitchFamily="2" charset="-78"/>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7704" y="476672"/>
            <a:ext cx="5256584" cy="1052736"/>
          </a:xfrm>
        </p:spPr>
        <p:txBody>
          <a:bodyPr/>
          <a:lstStyle/>
          <a:p>
            <a:pPr algn="ctr"/>
            <a:r>
              <a:rPr lang="fa-IR" dirty="0" smtClean="0">
                <a:solidFill>
                  <a:srgbClr val="C00000"/>
                </a:solidFill>
                <a:cs typeface="B Titr" panose="00000700000000000000" pitchFamily="2" charset="-78"/>
              </a:rPr>
              <a:t>اختلال قلبی عروقی</a:t>
            </a:r>
            <a:endParaRPr lang="fa-IR"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buClr>
                <a:srgbClr val="C00000"/>
              </a:buClr>
              <a:buFont typeface="Wingdings" pitchFamily="2" charset="2"/>
              <a:buChar char="Ø"/>
            </a:pPr>
            <a:r>
              <a:rPr lang="fa-IR" b="1" dirty="0" smtClean="0">
                <a:solidFill>
                  <a:schemeClr val="tx2"/>
                </a:solidFill>
              </a:rPr>
              <a:t>شوك</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ایست </a:t>
            </a:r>
            <a:r>
              <a:rPr lang="fa-IR" b="1" dirty="0">
                <a:solidFill>
                  <a:schemeClr val="tx2"/>
                </a:solidFill>
              </a:rPr>
              <a:t>قلبی (عدم وجود نبض/ ضربان قلب و از دست </a:t>
            </a:r>
            <a:r>
              <a:rPr lang="fa-IR" b="1" dirty="0" smtClean="0">
                <a:solidFill>
                  <a:schemeClr val="tx2"/>
                </a:solidFill>
              </a:rPr>
              <a:t>دادن هوشیاري)</a:t>
            </a:r>
          </a:p>
          <a:p>
            <a:pPr>
              <a:buClr>
                <a:srgbClr val="C00000"/>
              </a:buClr>
              <a:buFont typeface="Wingdings" pitchFamily="2" charset="2"/>
              <a:buChar char="Ø"/>
            </a:pPr>
            <a:r>
              <a:rPr lang="fa-IR" b="1" dirty="0" smtClean="0">
                <a:solidFill>
                  <a:schemeClr val="tx2"/>
                </a:solidFill>
              </a:rPr>
              <a:t>استفاده </a:t>
            </a:r>
            <a:r>
              <a:rPr lang="fa-IR" b="1" dirty="0">
                <a:solidFill>
                  <a:schemeClr val="tx2"/>
                </a:solidFill>
              </a:rPr>
              <a:t>مستمر از داروهاي </a:t>
            </a:r>
            <a:r>
              <a:rPr lang="fa-IR" b="1" dirty="0" smtClean="0">
                <a:solidFill>
                  <a:schemeClr val="tx2"/>
                </a:solidFill>
              </a:rPr>
              <a:t>وازواکتیو</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احیاي </a:t>
            </a:r>
            <a:r>
              <a:rPr lang="fa-IR" b="1" dirty="0">
                <a:solidFill>
                  <a:schemeClr val="tx2"/>
                </a:solidFill>
              </a:rPr>
              <a:t>قلبی و </a:t>
            </a:r>
            <a:r>
              <a:rPr lang="fa-IR" b="1" dirty="0" smtClean="0">
                <a:solidFill>
                  <a:schemeClr val="tx2"/>
                </a:solidFill>
              </a:rPr>
              <a:t>عروقی</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اسیدوز شدید (</a:t>
            </a:r>
            <a:r>
              <a:rPr lang="en-US" b="1" dirty="0" smtClean="0">
                <a:solidFill>
                  <a:schemeClr val="tx2"/>
                </a:solidFill>
              </a:rPr>
              <a:t>PH</a:t>
            </a:r>
            <a:r>
              <a:rPr lang="fa-IR" b="1" dirty="0" smtClean="0">
                <a:solidFill>
                  <a:schemeClr val="tx2"/>
                </a:solidFill>
              </a:rPr>
              <a:t> کمتراز </a:t>
            </a:r>
            <a:r>
              <a:rPr lang="fa-IR" b="1" dirty="0">
                <a:solidFill>
                  <a:schemeClr val="tx2"/>
                </a:solidFill>
              </a:rPr>
              <a:t>7.1 )، </a:t>
            </a:r>
            <a:r>
              <a:rPr lang="fa-IR" b="1" dirty="0" smtClean="0">
                <a:solidFill>
                  <a:schemeClr val="tx2"/>
                </a:solidFill>
              </a:rPr>
              <a:t>کاهش شدید </a:t>
            </a:r>
            <a:r>
              <a:rPr lang="fa-IR" b="1" dirty="0">
                <a:solidFill>
                  <a:schemeClr val="tx2"/>
                </a:solidFill>
              </a:rPr>
              <a:t>خونرسانی </a:t>
            </a:r>
            <a:r>
              <a:rPr lang="fa-IR" b="1" dirty="0" smtClean="0">
                <a:solidFill>
                  <a:schemeClr val="tx2"/>
                </a:solidFill>
              </a:rPr>
              <a:t>( لاکتات بیشتر </a:t>
            </a:r>
            <a:r>
              <a:rPr lang="fa-IR" b="1" dirty="0">
                <a:solidFill>
                  <a:schemeClr val="tx2"/>
                </a:solidFill>
              </a:rPr>
              <a:t>از 5 میلی مول در لیتر و یا بیشتر از 45 میلی گرم در </a:t>
            </a:r>
            <a:r>
              <a:rPr lang="fa-IR" b="1" dirty="0" smtClean="0">
                <a:solidFill>
                  <a:schemeClr val="tx2"/>
                </a:solidFill>
              </a:rPr>
              <a:t>دسی لیتر</a:t>
            </a:r>
            <a:r>
              <a:rPr lang="fa-IR" b="1" dirty="0">
                <a:solidFill>
                  <a:schemeClr val="tx2"/>
                </a:solidFill>
              </a:rPr>
              <a:t>)</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7" y="620688"/>
            <a:ext cx="9144000" cy="1052736"/>
          </a:xfrm>
        </p:spPr>
        <p:txBody>
          <a:bodyPr/>
          <a:lstStyle/>
          <a:p>
            <a:pPr algn="ctr"/>
            <a:r>
              <a:rPr lang="fa-IR" dirty="0" smtClean="0">
                <a:solidFill>
                  <a:srgbClr val="C00000"/>
                </a:solidFill>
              </a:rPr>
              <a:t>اختلال </a:t>
            </a:r>
            <a:r>
              <a:rPr lang="fa-IR" dirty="0" smtClean="0">
                <a:solidFill>
                  <a:srgbClr val="C00000"/>
                </a:solidFill>
              </a:rPr>
              <a:t>عملکرد تنفسی</a:t>
            </a:r>
            <a:endParaRPr lang="fa-IR" dirty="0">
              <a:solidFill>
                <a:srgbClr val="C00000"/>
              </a:solidFill>
            </a:endParaRPr>
          </a:p>
        </p:txBody>
      </p:sp>
      <p:sp>
        <p:nvSpPr>
          <p:cNvPr id="3" name="Content Placeholder 2"/>
          <p:cNvSpPr>
            <a:spLocks noGrp="1"/>
          </p:cNvSpPr>
          <p:nvPr>
            <p:ph idx="1"/>
          </p:nvPr>
        </p:nvSpPr>
        <p:spPr/>
        <p:txBody>
          <a:bodyPr>
            <a:normAutofit lnSpcReduction="10000"/>
          </a:bodyPr>
          <a:lstStyle/>
          <a:p>
            <a:pPr>
              <a:buClr>
                <a:srgbClr val="C00000"/>
              </a:buClr>
              <a:buFont typeface="Wingdings" pitchFamily="2" charset="2"/>
              <a:buChar char="Ø"/>
            </a:pPr>
            <a:r>
              <a:rPr lang="fa-IR" b="1" dirty="0">
                <a:solidFill>
                  <a:schemeClr val="tx2"/>
                </a:solidFill>
              </a:rPr>
              <a:t>سیانوز </a:t>
            </a:r>
            <a:r>
              <a:rPr lang="fa-IR" b="1" dirty="0" smtClean="0">
                <a:solidFill>
                  <a:schemeClr val="tx2"/>
                </a:solidFill>
              </a:rPr>
              <a:t>حاد</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نفس نفس زدن</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تاکی </a:t>
            </a:r>
            <a:r>
              <a:rPr lang="fa-IR" b="1" dirty="0">
                <a:solidFill>
                  <a:schemeClr val="tx2"/>
                </a:solidFill>
              </a:rPr>
              <a:t>پنه شدید (</a:t>
            </a:r>
            <a:r>
              <a:rPr lang="fa-IR" b="1" dirty="0" smtClean="0">
                <a:solidFill>
                  <a:schemeClr val="tx2"/>
                </a:solidFill>
              </a:rPr>
              <a:t>بیش از </a:t>
            </a:r>
            <a:r>
              <a:rPr lang="fa-IR" b="1" dirty="0">
                <a:solidFill>
                  <a:schemeClr val="tx2"/>
                </a:solidFill>
              </a:rPr>
              <a:t>40 </a:t>
            </a:r>
            <a:r>
              <a:rPr lang="fa-IR" b="1" dirty="0" smtClean="0">
                <a:solidFill>
                  <a:schemeClr val="tx2"/>
                </a:solidFill>
              </a:rPr>
              <a:t>تنفس در </a:t>
            </a:r>
            <a:r>
              <a:rPr lang="fa-IR" b="1" dirty="0">
                <a:solidFill>
                  <a:schemeClr val="tx2"/>
                </a:solidFill>
              </a:rPr>
              <a:t>دقیقه)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برادی پنه </a:t>
            </a:r>
            <a:r>
              <a:rPr lang="fa-IR" b="1" dirty="0">
                <a:solidFill>
                  <a:schemeClr val="tx2"/>
                </a:solidFill>
              </a:rPr>
              <a:t>شدید (کمتر از 6 </a:t>
            </a:r>
            <a:r>
              <a:rPr lang="fa-IR" b="1" dirty="0" smtClean="0">
                <a:solidFill>
                  <a:schemeClr val="tx2"/>
                </a:solidFill>
              </a:rPr>
              <a:t>تنفس در </a:t>
            </a:r>
            <a:r>
              <a:rPr lang="fa-IR" b="1" dirty="0">
                <a:solidFill>
                  <a:schemeClr val="tx2"/>
                </a:solidFill>
              </a:rPr>
              <a:t>دقیقه)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لوله </a:t>
            </a:r>
            <a:r>
              <a:rPr lang="fa-IR" b="1" dirty="0">
                <a:solidFill>
                  <a:schemeClr val="tx2"/>
                </a:solidFill>
              </a:rPr>
              <a:t>گذاري و ونتیلاسیون غیرمرتبط به </a:t>
            </a:r>
            <a:r>
              <a:rPr lang="fa-IR" b="1" dirty="0" smtClean="0">
                <a:solidFill>
                  <a:schemeClr val="tx2"/>
                </a:solidFill>
              </a:rPr>
              <a:t>بیهوشی</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هیپوکسی </a:t>
            </a:r>
            <a:r>
              <a:rPr lang="fa-IR" b="1" dirty="0">
                <a:solidFill>
                  <a:schemeClr val="tx2"/>
                </a:solidFill>
              </a:rPr>
              <a:t>شدید (اشباع اکسیژن کمتر از </a:t>
            </a:r>
            <a:r>
              <a:rPr lang="fa-IR" b="1" dirty="0" smtClean="0">
                <a:solidFill>
                  <a:schemeClr val="tx2"/>
                </a:solidFill>
              </a:rPr>
              <a:t>90درصد </a:t>
            </a:r>
            <a:r>
              <a:rPr lang="fa-IR" b="1" dirty="0">
                <a:solidFill>
                  <a:schemeClr val="tx2"/>
                </a:solidFill>
              </a:rPr>
              <a:t>در مدت 60 </a:t>
            </a:r>
            <a:r>
              <a:rPr lang="fa-IR" b="1" dirty="0" smtClean="0">
                <a:solidFill>
                  <a:schemeClr val="tx2"/>
                </a:solidFill>
              </a:rPr>
              <a:t>دقیقه و یا </a:t>
            </a:r>
            <a:r>
              <a:rPr lang="en-US" b="1" dirty="0" smtClean="0">
                <a:solidFill>
                  <a:schemeClr val="tx2"/>
                </a:solidFill>
              </a:rPr>
              <a:t>PAO2/FiO2 </a:t>
            </a:r>
            <a:r>
              <a:rPr lang="fa-IR" b="1" dirty="0" smtClean="0">
                <a:solidFill>
                  <a:schemeClr val="tx2"/>
                </a:solidFill>
              </a:rPr>
              <a:t> کمتر از 200)</a:t>
            </a:r>
          </a:p>
          <a:p>
            <a:pPr>
              <a:buClr>
                <a:srgbClr val="C00000"/>
              </a:buClr>
              <a:buFont typeface="Wingdings" pitchFamily="2" charset="2"/>
              <a:buChar char="Ø"/>
            </a:pPr>
            <a:r>
              <a:rPr lang="en-US" b="1" dirty="0" smtClean="0">
                <a:solidFill>
                  <a:schemeClr val="tx2"/>
                </a:solidFill>
              </a:rPr>
              <a:t>O2 saturation</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4" y="620688"/>
            <a:ext cx="9144000" cy="1052736"/>
          </a:xfrm>
        </p:spPr>
        <p:txBody>
          <a:bodyPr/>
          <a:lstStyle/>
          <a:p>
            <a:pPr algn="ctr"/>
            <a:r>
              <a:rPr lang="fa-IR" dirty="0" smtClean="0">
                <a:solidFill>
                  <a:srgbClr val="C00000"/>
                </a:solidFill>
              </a:rPr>
              <a:t>اختلالات </a:t>
            </a:r>
            <a:r>
              <a:rPr lang="fa-IR" dirty="0" smtClean="0">
                <a:solidFill>
                  <a:srgbClr val="C00000"/>
                </a:solidFill>
              </a:rPr>
              <a:t>کلیوی</a:t>
            </a:r>
            <a:endParaRPr lang="fa-IR" dirty="0">
              <a:solidFill>
                <a:srgbClr val="C00000"/>
              </a:solidFill>
            </a:endParaRPr>
          </a:p>
        </p:txBody>
      </p:sp>
      <p:sp>
        <p:nvSpPr>
          <p:cNvPr id="3" name="Content Placeholder 2"/>
          <p:cNvSpPr>
            <a:spLocks noGrp="1"/>
          </p:cNvSpPr>
          <p:nvPr>
            <p:ph idx="1"/>
          </p:nvPr>
        </p:nvSpPr>
        <p:spPr>
          <a:xfrm>
            <a:off x="467544" y="1844825"/>
            <a:ext cx="8229600" cy="3168352"/>
          </a:xfrm>
        </p:spPr>
        <p:txBody>
          <a:bodyPr/>
          <a:lstStyle/>
          <a:p>
            <a:pPr>
              <a:buClr>
                <a:srgbClr val="C00000"/>
              </a:buClr>
              <a:buFont typeface="Wingdings" pitchFamily="2" charset="2"/>
              <a:buChar char="Ø"/>
            </a:pPr>
            <a:r>
              <a:rPr lang="fa-IR" b="1" dirty="0">
                <a:solidFill>
                  <a:schemeClr val="tx2"/>
                </a:solidFill>
              </a:rPr>
              <a:t>الیگوري که به </a:t>
            </a:r>
            <a:r>
              <a:rPr lang="fa-IR" b="1" dirty="0" smtClean="0">
                <a:solidFill>
                  <a:schemeClr val="tx2"/>
                </a:solidFill>
              </a:rPr>
              <a:t>دیورتیک و </a:t>
            </a:r>
            <a:r>
              <a:rPr lang="fa-IR" b="1" dirty="0">
                <a:solidFill>
                  <a:schemeClr val="tx2"/>
                </a:solidFill>
              </a:rPr>
              <a:t>یا مایع درمانی پاسخ </a:t>
            </a:r>
            <a:r>
              <a:rPr lang="fa-IR" b="1" dirty="0" smtClean="0">
                <a:solidFill>
                  <a:schemeClr val="tx2"/>
                </a:solidFill>
              </a:rPr>
              <a:t>نمیدهد.</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دیالیز </a:t>
            </a:r>
            <a:r>
              <a:rPr lang="fa-IR" b="1" dirty="0">
                <a:solidFill>
                  <a:schemeClr val="tx2"/>
                </a:solidFill>
              </a:rPr>
              <a:t>براي نارسائی حاد </a:t>
            </a:r>
            <a:r>
              <a:rPr lang="fa-IR" b="1" dirty="0" smtClean="0">
                <a:solidFill>
                  <a:schemeClr val="tx2"/>
                </a:solidFill>
              </a:rPr>
              <a:t>کلیه</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ازتمی </a:t>
            </a:r>
            <a:r>
              <a:rPr lang="fa-IR" b="1" dirty="0">
                <a:solidFill>
                  <a:schemeClr val="tx2"/>
                </a:solidFill>
              </a:rPr>
              <a:t>حاد و شدید </a:t>
            </a:r>
            <a:r>
              <a:rPr lang="fa-IR" b="1" dirty="0" smtClean="0">
                <a:solidFill>
                  <a:schemeClr val="tx2"/>
                </a:solidFill>
              </a:rPr>
              <a:t>( کراتی نین </a:t>
            </a:r>
            <a:r>
              <a:rPr lang="fa-IR" b="1" dirty="0">
                <a:solidFill>
                  <a:schemeClr val="tx2"/>
                </a:solidFill>
              </a:rPr>
              <a:t>مساوي یا بیشتر از 300 میکرومول </a:t>
            </a:r>
            <a:r>
              <a:rPr lang="fa-IR" b="1" dirty="0" smtClean="0">
                <a:solidFill>
                  <a:schemeClr val="tx2"/>
                </a:solidFill>
              </a:rPr>
              <a:t>برمیلی </a:t>
            </a:r>
            <a:r>
              <a:rPr lang="fa-IR" b="1" dirty="0">
                <a:solidFill>
                  <a:schemeClr val="tx2"/>
                </a:solidFill>
              </a:rPr>
              <a:t>گرم و یا مساوي یا بیشتر از 3.5 </a:t>
            </a:r>
            <a:r>
              <a:rPr lang="fa-IR" b="1" dirty="0" smtClean="0">
                <a:solidFill>
                  <a:schemeClr val="tx2"/>
                </a:solidFill>
              </a:rPr>
              <a:t>میلی گرم </a:t>
            </a:r>
            <a:r>
              <a:rPr lang="fa-IR" b="1" dirty="0">
                <a:solidFill>
                  <a:schemeClr val="tx2"/>
                </a:solidFill>
              </a:rPr>
              <a:t>بر دسی لیتر)</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36" y="404664"/>
            <a:ext cx="9144000" cy="1052736"/>
          </a:xfrm>
        </p:spPr>
        <p:txBody>
          <a:bodyPr/>
          <a:lstStyle/>
          <a:p>
            <a:pPr algn="ctr"/>
            <a:r>
              <a:rPr lang="fa-IR" dirty="0" smtClean="0">
                <a:solidFill>
                  <a:srgbClr val="C00000"/>
                </a:solidFill>
              </a:rPr>
              <a:t>اختلالات </a:t>
            </a:r>
            <a:r>
              <a:rPr lang="fa-IR" dirty="0" smtClean="0">
                <a:solidFill>
                  <a:srgbClr val="C00000"/>
                </a:solidFill>
              </a:rPr>
              <a:t>خونی و انعقادی</a:t>
            </a:r>
            <a:endParaRPr lang="fa-IR" dirty="0">
              <a:solidFill>
                <a:srgbClr val="C00000"/>
              </a:solidFill>
            </a:endParaRPr>
          </a:p>
        </p:txBody>
      </p:sp>
      <p:sp>
        <p:nvSpPr>
          <p:cNvPr id="3" name="Content Placeholder 2"/>
          <p:cNvSpPr>
            <a:spLocks noGrp="1"/>
          </p:cNvSpPr>
          <p:nvPr>
            <p:ph idx="1"/>
          </p:nvPr>
        </p:nvSpPr>
        <p:spPr>
          <a:xfrm>
            <a:off x="285720" y="1600200"/>
            <a:ext cx="8401080" cy="4525963"/>
          </a:xfrm>
        </p:spPr>
        <p:txBody>
          <a:bodyPr/>
          <a:lstStyle/>
          <a:p>
            <a:pPr>
              <a:buClr>
                <a:srgbClr val="C00000"/>
              </a:buClr>
              <a:buFont typeface="Wingdings" pitchFamily="2" charset="2"/>
              <a:buChar char="Ø"/>
            </a:pPr>
            <a:r>
              <a:rPr lang="fa-IR" b="1" dirty="0">
                <a:solidFill>
                  <a:schemeClr val="tx2"/>
                </a:solidFill>
              </a:rPr>
              <a:t>اختلال در تشکیل </a:t>
            </a:r>
            <a:r>
              <a:rPr lang="fa-IR" b="1" dirty="0" smtClean="0">
                <a:solidFill>
                  <a:schemeClr val="tx2"/>
                </a:solidFill>
              </a:rPr>
              <a:t>لخته </a:t>
            </a:r>
            <a:r>
              <a:rPr lang="en-US" b="1" dirty="0" smtClean="0">
                <a:solidFill>
                  <a:schemeClr val="tx2"/>
                </a:solidFill>
              </a:rPr>
              <a:t>(Clot Formation)</a:t>
            </a:r>
            <a:endParaRPr lang="en-US" b="1" dirty="0">
              <a:solidFill>
                <a:schemeClr val="tx2"/>
              </a:solidFill>
            </a:endParaRPr>
          </a:p>
          <a:p>
            <a:pPr>
              <a:buClr>
                <a:srgbClr val="C00000"/>
              </a:buClr>
              <a:buFont typeface="Wingdings" pitchFamily="2" charset="2"/>
              <a:buChar char="Ø"/>
            </a:pPr>
            <a:r>
              <a:rPr lang="fa-IR" b="1" dirty="0" smtClean="0">
                <a:solidFill>
                  <a:schemeClr val="tx2"/>
                </a:solidFill>
              </a:rPr>
              <a:t>تزیق </a:t>
            </a:r>
            <a:r>
              <a:rPr lang="fa-IR" b="1" dirty="0">
                <a:solidFill>
                  <a:schemeClr val="tx2"/>
                </a:solidFill>
              </a:rPr>
              <a:t>خون با حجم زیاد (از خون و یا گلبول </a:t>
            </a:r>
            <a:r>
              <a:rPr lang="fa-IR" b="1" dirty="0" smtClean="0">
                <a:solidFill>
                  <a:schemeClr val="tx2"/>
                </a:solidFill>
              </a:rPr>
              <a:t>قرمز مساوي </a:t>
            </a:r>
            <a:r>
              <a:rPr lang="fa-IR" b="1" dirty="0">
                <a:solidFill>
                  <a:schemeClr val="tx2"/>
                </a:solidFill>
              </a:rPr>
              <a:t>یا بیشتر از </a:t>
            </a:r>
            <a:r>
              <a:rPr lang="fa-IR" b="1" dirty="0" smtClean="0">
                <a:solidFill>
                  <a:schemeClr val="tx2"/>
                </a:solidFill>
              </a:rPr>
              <a:t>5 واحد)</a:t>
            </a:r>
          </a:p>
          <a:p>
            <a:pPr>
              <a:buClr>
                <a:srgbClr val="C00000"/>
              </a:buClr>
              <a:buFont typeface="Wingdings" pitchFamily="2" charset="2"/>
              <a:buChar char="Ø"/>
            </a:pPr>
            <a:r>
              <a:rPr lang="fa-IR" b="1" dirty="0" smtClean="0">
                <a:solidFill>
                  <a:schemeClr val="tx2"/>
                </a:solidFill>
              </a:rPr>
              <a:t>ترومبوسیتوپنی </a:t>
            </a:r>
            <a:r>
              <a:rPr lang="fa-IR" b="1" dirty="0">
                <a:solidFill>
                  <a:schemeClr val="tx2"/>
                </a:solidFill>
              </a:rPr>
              <a:t>شدید حاد (پلاکت کمتر از 50000 در میلی لیتر)</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8680"/>
            <a:ext cx="9144000" cy="1052736"/>
          </a:xfrm>
        </p:spPr>
        <p:txBody>
          <a:bodyPr/>
          <a:lstStyle/>
          <a:p>
            <a:pPr algn="ctr"/>
            <a:r>
              <a:rPr lang="fa-IR" dirty="0" smtClean="0">
                <a:solidFill>
                  <a:srgbClr val="C00000"/>
                </a:solidFill>
              </a:rPr>
              <a:t>اختلالات </a:t>
            </a:r>
            <a:r>
              <a:rPr lang="fa-IR" dirty="0" smtClean="0">
                <a:solidFill>
                  <a:srgbClr val="C00000"/>
                </a:solidFill>
              </a:rPr>
              <a:t>عملکرد کبدی</a:t>
            </a:r>
            <a:endParaRPr lang="fa-IR" dirty="0">
              <a:solidFill>
                <a:srgbClr val="C00000"/>
              </a:solidFill>
            </a:endParaRPr>
          </a:p>
        </p:txBody>
      </p:sp>
      <p:sp>
        <p:nvSpPr>
          <p:cNvPr id="3" name="Content Placeholder 2"/>
          <p:cNvSpPr>
            <a:spLocks noGrp="1"/>
          </p:cNvSpPr>
          <p:nvPr>
            <p:ph idx="1"/>
          </p:nvPr>
        </p:nvSpPr>
        <p:spPr/>
        <p:txBody>
          <a:bodyPr/>
          <a:lstStyle/>
          <a:p>
            <a:pPr>
              <a:buClr>
                <a:srgbClr val="C00000"/>
              </a:buClr>
              <a:buFont typeface="Wingdings" pitchFamily="2" charset="2"/>
              <a:buChar char="Ø"/>
            </a:pPr>
            <a:r>
              <a:rPr lang="fa-IR" b="1" dirty="0">
                <a:solidFill>
                  <a:schemeClr val="tx2"/>
                </a:solidFill>
              </a:rPr>
              <a:t>زردي در حضور پره اکلامپسی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زردي </a:t>
            </a:r>
            <a:r>
              <a:rPr lang="fa-IR" b="1" dirty="0">
                <a:solidFill>
                  <a:schemeClr val="tx2"/>
                </a:solidFill>
              </a:rPr>
              <a:t>شدید و حاد (بیلی روبین بیشتر از 100 میکرومول در لیتر و یا </a:t>
            </a:r>
            <a:r>
              <a:rPr lang="fa-IR" b="1" dirty="0" smtClean="0">
                <a:solidFill>
                  <a:schemeClr val="tx2"/>
                </a:solidFill>
              </a:rPr>
              <a:t>بیش از </a:t>
            </a:r>
            <a:r>
              <a:rPr lang="fa-IR" b="1" dirty="0" smtClean="0">
                <a:solidFill>
                  <a:schemeClr val="tx2"/>
                </a:solidFill>
              </a:rPr>
              <a:t>0.6میلی </a:t>
            </a:r>
            <a:r>
              <a:rPr lang="fa-IR" b="1" dirty="0">
                <a:solidFill>
                  <a:schemeClr val="tx2"/>
                </a:solidFill>
              </a:rPr>
              <a:t>گرم در دسی لیتر)</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اختلال عملکرد مغز و اعصاب</a:t>
            </a:r>
            <a:endParaRPr lang="fa-IR" dirty="0">
              <a:solidFill>
                <a:srgbClr val="C00000"/>
              </a:solidFill>
            </a:endParaRPr>
          </a:p>
        </p:txBody>
      </p:sp>
      <p:sp>
        <p:nvSpPr>
          <p:cNvPr id="3" name="Content Placeholder 2"/>
          <p:cNvSpPr>
            <a:spLocks noGrp="1"/>
          </p:cNvSpPr>
          <p:nvPr>
            <p:ph idx="1"/>
          </p:nvPr>
        </p:nvSpPr>
        <p:spPr/>
        <p:txBody>
          <a:bodyPr/>
          <a:lstStyle/>
          <a:p>
            <a:pPr>
              <a:buClr>
                <a:srgbClr val="C00000"/>
              </a:buClr>
              <a:buFont typeface="Wingdings" pitchFamily="2" charset="2"/>
              <a:buChar char="Ø"/>
            </a:pPr>
            <a:r>
              <a:rPr lang="fa-IR" b="1" dirty="0">
                <a:solidFill>
                  <a:schemeClr val="tx2"/>
                </a:solidFill>
              </a:rPr>
              <a:t>بیهوشی طولانی مدت (مساوي یا </a:t>
            </a:r>
            <a:r>
              <a:rPr lang="fa-IR" b="1" dirty="0" smtClean="0">
                <a:solidFill>
                  <a:schemeClr val="tx2"/>
                </a:solidFill>
              </a:rPr>
              <a:t>بیش از </a:t>
            </a:r>
            <a:r>
              <a:rPr lang="fa-IR" b="1" dirty="0">
                <a:solidFill>
                  <a:schemeClr val="tx2"/>
                </a:solidFill>
              </a:rPr>
              <a:t>12 </a:t>
            </a:r>
            <a:r>
              <a:rPr lang="fa-IR" b="1" dirty="0" smtClean="0">
                <a:solidFill>
                  <a:schemeClr val="tx2"/>
                </a:solidFill>
              </a:rPr>
              <a:t>ساعت)</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کما </a:t>
            </a:r>
            <a:r>
              <a:rPr lang="fa-IR" b="1" dirty="0">
                <a:solidFill>
                  <a:schemeClr val="tx2"/>
                </a:solidFill>
              </a:rPr>
              <a:t>(از جمله کماي متابولیک) </a:t>
            </a:r>
            <a:endParaRPr lang="fa-IR" b="1" dirty="0" smtClean="0">
              <a:solidFill>
                <a:schemeClr val="tx2"/>
              </a:solidFill>
            </a:endParaRPr>
          </a:p>
          <a:p>
            <a:pPr>
              <a:buClr>
                <a:srgbClr val="C00000"/>
              </a:buClr>
              <a:buFont typeface="Wingdings" pitchFamily="2" charset="2"/>
              <a:buChar char="Ø"/>
            </a:pPr>
            <a:r>
              <a:rPr lang="fa-IR" b="1" dirty="0" smtClean="0">
                <a:solidFill>
                  <a:schemeClr val="tx2"/>
                </a:solidFill>
              </a:rPr>
              <a:t>سکته مغزي</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صرع غیر قابل کنترل </a:t>
            </a:r>
            <a:r>
              <a:rPr lang="en-US" b="1" dirty="0" smtClean="0">
                <a:solidFill>
                  <a:schemeClr val="tx2"/>
                </a:solidFill>
              </a:rPr>
              <a:t>(status </a:t>
            </a:r>
            <a:r>
              <a:rPr lang="en-US" b="1" dirty="0" err="1">
                <a:solidFill>
                  <a:schemeClr val="tx2"/>
                </a:solidFill>
              </a:rPr>
              <a:t>epilepticus</a:t>
            </a:r>
            <a:r>
              <a:rPr lang="en-US" b="1" dirty="0" smtClean="0">
                <a:solidFill>
                  <a:schemeClr val="tx2"/>
                </a:solidFill>
              </a:rPr>
              <a:t>)</a:t>
            </a:r>
            <a:endParaRPr lang="fa-IR" b="1" dirty="0">
              <a:solidFill>
                <a:schemeClr val="tx2"/>
              </a:solidFill>
            </a:endParaRPr>
          </a:p>
          <a:p>
            <a:pPr>
              <a:buClr>
                <a:srgbClr val="C00000"/>
              </a:buClr>
              <a:buFont typeface="Wingdings" pitchFamily="2" charset="2"/>
              <a:buChar char="Ø"/>
            </a:pPr>
            <a:r>
              <a:rPr lang="fa-IR" b="1" dirty="0" smtClean="0">
                <a:solidFill>
                  <a:schemeClr val="tx2"/>
                </a:solidFill>
              </a:rPr>
              <a:t>فلج کامل</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اختلال عملکرد رحم</a:t>
            </a:r>
            <a:endParaRPr lang="fa-IR" dirty="0">
              <a:solidFill>
                <a:srgbClr val="C00000"/>
              </a:solidFill>
            </a:endParaRPr>
          </a:p>
        </p:txBody>
      </p:sp>
      <p:sp>
        <p:nvSpPr>
          <p:cNvPr id="3" name="Content Placeholder 2"/>
          <p:cNvSpPr>
            <a:spLocks noGrp="1"/>
          </p:cNvSpPr>
          <p:nvPr>
            <p:ph idx="1"/>
          </p:nvPr>
        </p:nvSpPr>
        <p:spPr/>
        <p:txBody>
          <a:bodyPr/>
          <a:lstStyle/>
          <a:p>
            <a:pPr>
              <a:buClr>
                <a:srgbClr val="C00000"/>
              </a:buClr>
              <a:buFont typeface="Wingdings" pitchFamily="2" charset="2"/>
              <a:buChar char="Ø"/>
            </a:pPr>
            <a:r>
              <a:rPr lang="fa-IR" b="1" dirty="0">
                <a:solidFill>
                  <a:schemeClr val="tx2"/>
                </a:solidFill>
              </a:rPr>
              <a:t>هیسترکتومی بدلیل خونریزي و یا عفونت پیشرونده رحمی</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67544" y="1196752"/>
            <a:ext cx="7920880" cy="1052512"/>
          </a:xfrm>
        </p:spPr>
        <p:txBody>
          <a:bodyPr/>
          <a:lstStyle/>
          <a:p>
            <a:pPr algn="ctr"/>
            <a:r>
              <a:rPr lang="fa-IR" dirty="0" smtClean="0">
                <a:solidFill>
                  <a:srgbClr val="C00000"/>
                </a:solidFill>
              </a:rPr>
              <a:t>نحوه </a:t>
            </a:r>
            <a:r>
              <a:rPr lang="fa-IR" dirty="0" smtClean="0">
                <a:solidFill>
                  <a:srgbClr val="C00000"/>
                </a:solidFill>
              </a:rPr>
              <a:t>اجرا و شاخص های برنامه</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smtClean="0">
                <a:solidFill>
                  <a:srgbClr val="C00000"/>
                </a:solidFill>
              </a:rPr>
              <a:t>            رویکرد سه مرحله ای مادران نزدیک به مرگ</a:t>
            </a:r>
            <a:endParaRPr lang="fa-IR" sz="3600" dirty="0">
              <a:solidFill>
                <a:srgbClr val="C00000"/>
              </a:solidFill>
            </a:endParaRPr>
          </a:p>
        </p:txBody>
      </p:sp>
      <p:sp>
        <p:nvSpPr>
          <p:cNvPr id="3" name="Content Placeholder 2"/>
          <p:cNvSpPr>
            <a:spLocks noGrp="1"/>
          </p:cNvSpPr>
          <p:nvPr>
            <p:ph idx="1"/>
          </p:nvPr>
        </p:nvSpPr>
        <p:spPr>
          <a:xfrm>
            <a:off x="214282" y="1600200"/>
            <a:ext cx="8643998" cy="4525963"/>
          </a:xfrm>
        </p:spPr>
        <p:txBody>
          <a:bodyPr/>
          <a:lstStyle/>
          <a:p>
            <a:pPr algn="just">
              <a:buClr>
                <a:srgbClr val="C00000"/>
              </a:buClr>
              <a:buFont typeface="Wingdings" pitchFamily="2" charset="2"/>
              <a:buChar char="Ø"/>
            </a:pPr>
            <a:r>
              <a:rPr lang="fa-IR" b="1" dirty="0">
                <a:solidFill>
                  <a:schemeClr val="tx2"/>
                </a:solidFill>
              </a:rPr>
              <a:t>سازمان جهانی </a:t>
            </a:r>
            <a:r>
              <a:rPr lang="fa-IR" b="1" dirty="0" smtClean="0">
                <a:solidFill>
                  <a:schemeClr val="tx2"/>
                </a:solidFill>
              </a:rPr>
              <a:t>بهداشت </a:t>
            </a:r>
            <a:r>
              <a:rPr lang="fa-IR" b="1" dirty="0">
                <a:solidFill>
                  <a:schemeClr val="tx2"/>
                </a:solidFill>
              </a:rPr>
              <a:t>براي </a:t>
            </a:r>
            <a:r>
              <a:rPr lang="fa-IR" b="1" dirty="0" smtClean="0">
                <a:solidFill>
                  <a:schemeClr val="tx2"/>
                </a:solidFill>
              </a:rPr>
              <a:t>کاهش موارد </a:t>
            </a:r>
            <a:r>
              <a:rPr lang="fa-IR" b="1" dirty="0">
                <a:solidFill>
                  <a:schemeClr val="tx2"/>
                </a:solidFill>
              </a:rPr>
              <a:t>" مادران </a:t>
            </a:r>
            <a:r>
              <a:rPr lang="fa-IR" b="1" dirty="0" smtClean="0">
                <a:solidFill>
                  <a:schemeClr val="tx2"/>
                </a:solidFill>
              </a:rPr>
              <a:t>نزدیک به مرگ</a:t>
            </a:r>
            <a:r>
              <a:rPr lang="fa-IR" b="1" dirty="0">
                <a:solidFill>
                  <a:schemeClr val="tx2"/>
                </a:solidFill>
              </a:rPr>
              <a:t>" پیشنهاد میکند داراي </a:t>
            </a:r>
            <a:r>
              <a:rPr lang="fa-IR" b="1" dirty="0" smtClean="0">
                <a:solidFill>
                  <a:schemeClr val="tx2"/>
                </a:solidFill>
              </a:rPr>
              <a:t>یک چرخه </a:t>
            </a:r>
            <a:r>
              <a:rPr lang="fa-IR" b="1" dirty="0">
                <a:solidFill>
                  <a:schemeClr val="tx2"/>
                </a:solidFill>
              </a:rPr>
              <a:t>سه مرحله اي </a:t>
            </a:r>
            <a:r>
              <a:rPr lang="fa-IR" b="1" dirty="0" smtClean="0">
                <a:solidFill>
                  <a:schemeClr val="tx2"/>
                </a:solidFill>
              </a:rPr>
              <a:t>    می باشد:</a:t>
            </a:r>
          </a:p>
          <a:p>
            <a:pPr algn="just">
              <a:buClr>
                <a:srgbClr val="C00000"/>
              </a:buClr>
              <a:buFont typeface="Wingdings" pitchFamily="2" charset="2"/>
              <a:buChar char="Ø"/>
            </a:pPr>
            <a:r>
              <a:rPr lang="fa-IR" b="1" dirty="0" smtClean="0">
                <a:solidFill>
                  <a:schemeClr val="tx2"/>
                </a:solidFill>
              </a:rPr>
              <a:t>ارزیابی </a:t>
            </a:r>
            <a:r>
              <a:rPr lang="fa-IR" b="1" dirty="0">
                <a:solidFill>
                  <a:schemeClr val="tx2"/>
                </a:solidFill>
              </a:rPr>
              <a:t>مبانی و </a:t>
            </a:r>
            <a:r>
              <a:rPr lang="fa-IR" b="1" dirty="0" smtClean="0">
                <a:solidFill>
                  <a:schemeClr val="tx2"/>
                </a:solidFill>
              </a:rPr>
              <a:t>ساختارها                   </a:t>
            </a:r>
          </a:p>
          <a:p>
            <a:pPr algn="just">
              <a:buClr>
                <a:srgbClr val="C00000"/>
              </a:buClr>
              <a:buFont typeface="Wingdings" pitchFamily="2" charset="2"/>
              <a:buChar char="Ø"/>
            </a:pPr>
            <a:r>
              <a:rPr lang="fa-IR" b="1" dirty="0" smtClean="0">
                <a:solidFill>
                  <a:schemeClr val="tx2"/>
                </a:solidFill>
              </a:rPr>
              <a:t>آنالیز وضعیت</a:t>
            </a:r>
          </a:p>
          <a:p>
            <a:pPr algn="just">
              <a:buClr>
                <a:srgbClr val="C00000"/>
              </a:buClr>
              <a:buFont typeface="Wingdings" pitchFamily="2" charset="2"/>
              <a:buChar char="Ø"/>
            </a:pPr>
            <a:r>
              <a:rPr lang="fa-IR" b="1" dirty="0" smtClean="0">
                <a:solidFill>
                  <a:schemeClr val="tx2"/>
                </a:solidFill>
              </a:rPr>
              <a:t>تدوین </a:t>
            </a:r>
            <a:r>
              <a:rPr lang="fa-IR" b="1" dirty="0">
                <a:solidFill>
                  <a:schemeClr val="tx2"/>
                </a:solidFill>
              </a:rPr>
              <a:t>و اجراي </a:t>
            </a:r>
            <a:r>
              <a:rPr lang="fa-IR" b="1" dirty="0" smtClean="0">
                <a:solidFill>
                  <a:schemeClr val="tx2"/>
                </a:solidFill>
              </a:rPr>
              <a:t>مداخلات</a:t>
            </a:r>
          </a:p>
          <a:p>
            <a:pPr algn="just">
              <a:buNone/>
            </a:pPr>
            <a:r>
              <a:rPr lang="fa-IR" b="1" dirty="0" smtClean="0">
                <a:solidFill>
                  <a:schemeClr val="tx2"/>
                </a:solidFill>
              </a:rPr>
              <a:t>براي بهبود ارائه خدمت                    </a:t>
            </a:r>
            <a:endParaRPr lang="fa-IR" dirty="0">
              <a:solidFill>
                <a:schemeClr val="tx2"/>
              </a:solidFill>
            </a:endParaRPr>
          </a:p>
        </p:txBody>
      </p:sp>
      <p:pic>
        <p:nvPicPr>
          <p:cNvPr id="2053" name="Picture 5"/>
          <p:cNvPicPr>
            <a:picLocks noChangeAspect="1" noChangeArrowheads="1"/>
          </p:cNvPicPr>
          <p:nvPr/>
        </p:nvPicPr>
        <p:blipFill>
          <a:blip r:embed="rId2" cstate="print"/>
          <a:srcRect/>
          <a:stretch>
            <a:fillRect/>
          </a:stretch>
        </p:blipFill>
        <p:spPr bwMode="auto">
          <a:xfrm>
            <a:off x="395536" y="2760595"/>
            <a:ext cx="3927950" cy="3364426"/>
          </a:xfrm>
          <a:prstGeom prst="rect">
            <a:avLst/>
          </a:prstGeom>
          <a:noFill/>
          <a:ln w="9525">
            <a:noFill/>
            <a:miter lim="800000"/>
            <a:headEnd/>
            <a:tailEnd/>
          </a:ln>
          <a:effectLst/>
        </p:spPr>
      </p:pic>
      <p:sp>
        <p:nvSpPr>
          <p:cNvPr id="14" name="Rectangle 13"/>
          <p:cNvSpPr/>
          <p:nvPr/>
        </p:nvSpPr>
        <p:spPr>
          <a:xfrm>
            <a:off x="539552" y="3501008"/>
            <a:ext cx="1512168" cy="806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مداخلات برای</a:t>
            </a:r>
          </a:p>
          <a:p>
            <a:pPr algn="ctr"/>
            <a:r>
              <a:rPr lang="fa-IR" sz="1600" b="1" dirty="0" smtClean="0">
                <a:solidFill>
                  <a:srgbClr val="C00000"/>
                </a:solidFill>
                <a:cs typeface="B Titr" panose="00000700000000000000" pitchFamily="2" charset="-78"/>
              </a:rPr>
              <a:t>بهبود مراقبتها</a:t>
            </a:r>
            <a:endParaRPr lang="fa-IR" sz="1600" b="1" dirty="0">
              <a:solidFill>
                <a:srgbClr val="C00000"/>
              </a:solidFill>
              <a:cs typeface="B Titr" panose="00000700000000000000" pitchFamily="2" charset="-78"/>
            </a:endParaRPr>
          </a:p>
        </p:txBody>
      </p:sp>
      <p:sp>
        <p:nvSpPr>
          <p:cNvPr id="15" name="Rectangle 14"/>
          <p:cNvSpPr/>
          <p:nvPr/>
        </p:nvSpPr>
        <p:spPr>
          <a:xfrm>
            <a:off x="2699792" y="3356992"/>
            <a:ext cx="142249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ارزیابی مبانی و </a:t>
            </a:r>
          </a:p>
          <a:p>
            <a:pPr algn="ctr"/>
            <a:r>
              <a:rPr lang="fa-IR" sz="1600" b="1" dirty="0" smtClean="0">
                <a:solidFill>
                  <a:srgbClr val="C00000"/>
                </a:solidFill>
                <a:cs typeface="B Titr" panose="00000700000000000000" pitchFamily="2" charset="-78"/>
              </a:rPr>
              <a:t>ساختارها</a:t>
            </a:r>
            <a:endParaRPr lang="fa-IR" sz="1600" b="1" dirty="0">
              <a:solidFill>
                <a:srgbClr val="C00000"/>
              </a:solidFill>
              <a:cs typeface="B Titr" panose="00000700000000000000" pitchFamily="2" charset="-78"/>
            </a:endParaRPr>
          </a:p>
        </p:txBody>
      </p:sp>
      <p:sp>
        <p:nvSpPr>
          <p:cNvPr id="16" name="Rectangle 15"/>
          <p:cNvSpPr/>
          <p:nvPr/>
        </p:nvSpPr>
        <p:spPr>
          <a:xfrm>
            <a:off x="1907704" y="5497282"/>
            <a:ext cx="1152128" cy="65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C00000"/>
                </a:solidFill>
                <a:cs typeface="B Titr" panose="00000700000000000000" pitchFamily="2" charset="-78"/>
              </a:rPr>
              <a:t>آنالیز</a:t>
            </a:r>
          </a:p>
          <a:p>
            <a:pPr algn="ctr"/>
            <a:r>
              <a:rPr lang="fa-IR" sz="1600" b="1" dirty="0" smtClean="0">
                <a:solidFill>
                  <a:srgbClr val="C00000"/>
                </a:solidFill>
                <a:cs typeface="B Titr" panose="00000700000000000000" pitchFamily="2" charset="-78"/>
              </a:rPr>
              <a:t>وضعیت</a:t>
            </a:r>
            <a:endParaRPr lang="fa-IR" sz="1600" b="1" dirty="0">
              <a:solidFill>
                <a:srgbClr val="C00000"/>
              </a:solidFill>
              <a:cs typeface="B Titr" panose="00000700000000000000" pitchFamily="2" charset="-78"/>
            </a:endParaRPr>
          </a:p>
        </p:txBody>
      </p:sp>
      <p:sp>
        <p:nvSpPr>
          <p:cNvPr id="17" name="Rectangle 16"/>
          <p:cNvSpPr/>
          <p:nvPr/>
        </p:nvSpPr>
        <p:spPr>
          <a:xfrm>
            <a:off x="2984816" y="5660600"/>
            <a:ext cx="248514" cy="464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
        <p:nvSpPr>
          <p:cNvPr id="18" name="Rectangle 17"/>
          <p:cNvSpPr/>
          <p:nvPr/>
        </p:nvSpPr>
        <p:spPr>
          <a:xfrm>
            <a:off x="337761" y="3155298"/>
            <a:ext cx="1512168" cy="403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1600" b="1" dirty="0">
              <a:solidFill>
                <a:srgbClr val="C00000"/>
              </a:solidFill>
              <a:cs typeface="B Titr" panose="00000700000000000000" pitchFamily="2" charset="-78"/>
            </a:endParaRPr>
          </a:p>
        </p:txBody>
      </p:sp>
    </p:spTree>
    <p:extLst>
      <p:ext uri="{BB962C8B-B14F-4D97-AF65-F5344CB8AC3E}">
        <p14:creationId xmlns:p14="http://schemas.microsoft.com/office/powerpoint/2010/main" val="2390044917"/>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able 37"/>
          <p:cNvGraphicFramePr>
            <a:graphicFrameLocks noGrp="1"/>
          </p:cNvGraphicFramePr>
          <p:nvPr>
            <p:extLst>
              <p:ext uri="{D42A27DB-BD31-4B8C-83A1-F6EECF244321}">
                <p14:modId xmlns:p14="http://schemas.microsoft.com/office/powerpoint/2010/main" val="2059991270"/>
              </p:ext>
            </p:extLst>
          </p:nvPr>
        </p:nvGraphicFramePr>
        <p:xfrm>
          <a:off x="1" y="4"/>
          <a:ext cx="9144000" cy="7019740"/>
        </p:xfrm>
        <a:graphic>
          <a:graphicData uri="http://schemas.openxmlformats.org/drawingml/2006/table">
            <a:tbl>
              <a:tblPr rtl="1"/>
              <a:tblGrid>
                <a:gridCol w="1016000"/>
                <a:gridCol w="1016000"/>
                <a:gridCol w="1016000"/>
                <a:gridCol w="1016000"/>
                <a:gridCol w="1016000"/>
                <a:gridCol w="1016000"/>
                <a:gridCol w="1016000"/>
                <a:gridCol w="1016000"/>
                <a:gridCol w="1016000"/>
              </a:tblGrid>
              <a:tr h="234401">
                <a:tc>
                  <a:txBody>
                    <a:bodyPr/>
                    <a:lstStyle/>
                    <a:p>
                      <a:pPr algn="l" rtl="0" fontAlgn="b"/>
                      <a:endParaRPr lang="fa-IR" sz="900" b="0" i="0" u="none" strike="noStrike" dirty="0">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59075">
                <a:tc gridSpan="9">
                  <a:txBody>
                    <a:bodyPr/>
                    <a:lstStyle/>
                    <a:p>
                      <a:pPr algn="ctr" rtl="1" fontAlgn="ctr"/>
                      <a:r>
                        <a:rPr lang="fa-IR" sz="1800" b="1" i="0" u="none" strike="noStrike" dirty="0">
                          <a:solidFill>
                            <a:srgbClr val="000000"/>
                          </a:solidFill>
                          <a:latin typeface="Arial"/>
                        </a:rPr>
                        <a:t>ارزیابی پایه ای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234401">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3" gridSpan="3">
                  <a:txBody>
                    <a:bodyPr/>
                    <a:lstStyle/>
                    <a:p>
                      <a:pPr algn="ctr" rtl="1" fontAlgn="b"/>
                      <a:r>
                        <a:rPr lang="fa-IR" sz="1800" b="1" i="0" u="none" strike="noStrike" dirty="0">
                          <a:solidFill>
                            <a:srgbClr val="000000"/>
                          </a:solidFill>
                          <a:latin typeface="Arial"/>
                        </a:rPr>
                        <a:t>نظرات و دیدگاههای دریافت کنندگان </a:t>
                      </a:r>
                      <a:r>
                        <a:rPr lang="fa-IR" sz="1800" b="1" i="0" u="none" strike="noStrike" dirty="0" smtClean="0">
                          <a:solidFill>
                            <a:srgbClr val="000000"/>
                          </a:solidFill>
                          <a:latin typeface="Arial"/>
                        </a:rPr>
                        <a:t>    خدمت </a:t>
                      </a:r>
                      <a:r>
                        <a:rPr lang="fa-IR" sz="1800" b="1" i="0" u="none" strike="noStrike" dirty="0">
                          <a:solidFill>
                            <a:srgbClr val="000000"/>
                          </a:solidFill>
                          <a:latin typeface="Arial"/>
                        </a:rPr>
                        <a:t>(زنان در معرض مرگ) ، ارائه </a:t>
                      </a:r>
                      <a:r>
                        <a:rPr lang="fa-IR" sz="1800" b="1" i="0" u="none" strike="noStrike" dirty="0" smtClean="0">
                          <a:solidFill>
                            <a:srgbClr val="000000"/>
                          </a:solidFill>
                          <a:latin typeface="Arial"/>
                        </a:rPr>
                        <a:t>  دهندگان </a:t>
                      </a:r>
                      <a:r>
                        <a:rPr lang="fa-IR" sz="1800" b="1" i="0" u="none" strike="noStrike" dirty="0">
                          <a:solidFill>
                            <a:srgbClr val="000000"/>
                          </a:solidFill>
                          <a:latin typeface="Arial"/>
                        </a:rPr>
                        <a:t>خدمت </a:t>
                      </a:r>
                      <a:r>
                        <a:rPr lang="fa-IR" sz="1800" b="1" i="0" u="none" strike="noStrike" dirty="0" smtClean="0">
                          <a:solidFill>
                            <a:srgbClr val="000000"/>
                          </a:solidFill>
                          <a:latin typeface="Arial"/>
                        </a:rPr>
                        <a:t>و مدیران</a:t>
                      </a:r>
                      <a:r>
                        <a:rPr lang="fa-IR" sz="900" b="0" i="0" u="none" strike="noStrike" dirty="0">
                          <a:solidFill>
                            <a:srgbClr val="000000"/>
                          </a:solidFill>
                          <a:latin typeface="Arial"/>
                        </a:rPr>
                        <a:t/>
                      </a:r>
                      <a:br>
                        <a:rPr lang="fa-IR" sz="900" b="0" i="0" u="none" strike="noStrike" dirty="0">
                          <a:solidFill>
                            <a:srgbClr val="000000"/>
                          </a:solidFill>
                          <a:latin typeface="Arial"/>
                        </a:rPr>
                      </a:br>
                      <a:endParaRPr lang="fa-IR" sz="900" b="0"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hMerge="1">
                  <a:txBody>
                    <a:bodyPr/>
                    <a:lstStyle/>
                    <a:p>
                      <a:pPr rtl="1"/>
                      <a:endParaRPr lang="fa-IR"/>
                    </a:p>
                  </a:txBody>
                  <a:tcPr/>
                </a:tc>
                <a:tc rowSpan="3" h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3" gridSpan="3">
                  <a:txBody>
                    <a:bodyPr/>
                    <a:lstStyle/>
                    <a:p>
                      <a:pPr algn="ctr" rtl="1" fontAlgn="ctr"/>
                      <a:r>
                        <a:rPr lang="fa-IR" sz="1800" b="1" i="0" u="none" strike="noStrike" dirty="0">
                          <a:solidFill>
                            <a:srgbClr val="000000"/>
                          </a:solidFill>
                          <a:latin typeface="Arial"/>
                        </a:rPr>
                        <a:t>ممیزی بالینی مادران در </a:t>
                      </a:r>
                      <a:r>
                        <a:rPr lang="fa-IR" sz="1800" b="1" i="0" u="none" strike="noStrike" dirty="0" smtClean="0">
                          <a:solidFill>
                            <a:srgbClr val="000000"/>
                          </a:solidFill>
                          <a:latin typeface="Arial"/>
                        </a:rPr>
                        <a:t>معرض</a:t>
                      </a:r>
                      <a:r>
                        <a:rPr lang="fa-IR" sz="1800" b="1" i="0" u="none" strike="noStrike" baseline="0" dirty="0" smtClean="0">
                          <a:solidFill>
                            <a:srgbClr val="000000"/>
                          </a:solidFill>
                          <a:latin typeface="Arial"/>
                        </a:rPr>
                        <a:t> </a:t>
                      </a:r>
                      <a:r>
                        <a:rPr lang="fa-IR" sz="1800" b="1" i="0" u="none" strike="noStrike" dirty="0" smtClean="0">
                          <a:solidFill>
                            <a:srgbClr val="000000"/>
                          </a:solidFill>
                          <a:latin typeface="Arial"/>
                        </a:rPr>
                        <a:t>مرگ</a:t>
                      </a:r>
                      <a:endParaRPr lang="fa-IR" sz="1800" b="1"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xBody>
                    <a:bodyPr/>
                    <a:lstStyle/>
                    <a:p>
                      <a:pPr rtl="1"/>
                      <a:endParaRPr lang="fa-IR"/>
                    </a:p>
                  </a:txBody>
                  <a:tcPr/>
                </a:tc>
                <a:tc rowSpan="3" h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450210">
                <a:tc>
                  <a:txBody>
                    <a:bodyPr/>
                    <a:lstStyle/>
                    <a:p>
                      <a:pPr algn="ctr" rtl="0" fontAlgn="ctr"/>
                      <a:r>
                        <a:rPr lang="fa-IR" sz="900" b="0" i="0" u="none" strike="noStrike" dirty="0">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ctr" rtl="0" fontAlgn="ctr"/>
                      <a:r>
                        <a:rPr lang="fa-IR" sz="900" b="0" i="0" u="none" strike="noStrike">
                          <a:solidFill>
                            <a:srgbClr val="000000"/>
                          </a:solidFill>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dirty="0">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259075">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dirty="0">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rtl="1" fontAlgn="b"/>
                      <a:r>
                        <a:rPr lang="fa-IR" sz="1800" b="1" i="0" u="none" strike="noStrike" dirty="0">
                          <a:solidFill>
                            <a:srgbClr val="000000"/>
                          </a:solidFill>
                          <a:latin typeface="Arial"/>
                        </a:rPr>
                        <a:t>تحلیل وضعیت</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2" gridSpan="3">
                  <a:txBody>
                    <a:bodyPr/>
                    <a:lstStyle/>
                    <a:p>
                      <a:pPr algn="ctr" rtl="1" fontAlgn="ctr"/>
                      <a:r>
                        <a:rPr lang="fa-IR" sz="1800" b="1" i="0" u="none" strike="noStrike" dirty="0">
                          <a:solidFill>
                            <a:srgbClr val="000000"/>
                          </a:solidFill>
                          <a:latin typeface="Arial"/>
                        </a:rPr>
                        <a:t>تعیین فرصتها و موانع بهبود مراقبت</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l" rtl="0" fontAlgn="b"/>
                      <a:r>
                        <a:rPr lang="fa-IR" sz="900" b="0" i="0" u="none" strike="noStrike" dirty="0">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259075">
                <a:tc gridSpan="9">
                  <a:txBody>
                    <a:bodyPr/>
                    <a:lstStyle/>
                    <a:p>
                      <a:pPr algn="ctr" rtl="1" fontAlgn="ctr"/>
                      <a:r>
                        <a:rPr lang="fa-IR" sz="1800" b="1" i="0" u="none" strike="noStrike" dirty="0">
                          <a:solidFill>
                            <a:srgbClr val="000000"/>
                          </a:solidFill>
                          <a:latin typeface="Arial"/>
                        </a:rPr>
                        <a:t>استقرار مداخلات چندگانه و چندوجهی برای بهبود مراقبتها</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234401">
                <a:tc rowSpan="2" gridSpan="2">
                  <a:txBody>
                    <a:bodyPr/>
                    <a:lstStyle/>
                    <a:p>
                      <a:pPr algn="ctr" rtl="1" fontAlgn="b"/>
                      <a:r>
                        <a:rPr lang="fa-IR" sz="1800" b="1" i="0" u="none" strike="noStrike" dirty="0">
                          <a:solidFill>
                            <a:srgbClr val="000000"/>
                          </a:solidFill>
                          <a:latin typeface="Arial"/>
                        </a:rPr>
                        <a:t>تدوین و استفاده از </a:t>
                      </a:r>
                      <a:r>
                        <a:rPr lang="fa-IR" sz="1800" b="1" i="0" u="none" strike="noStrike" dirty="0" smtClean="0">
                          <a:solidFill>
                            <a:srgbClr val="000000"/>
                          </a:solidFill>
                          <a:latin typeface="Arial"/>
                        </a:rPr>
                        <a:t>       پروتوکلهای </a:t>
                      </a:r>
                      <a:r>
                        <a:rPr lang="fa-IR" sz="1800" b="1" i="0" u="none" strike="noStrike" dirty="0">
                          <a:solidFill>
                            <a:srgbClr val="000000"/>
                          </a:solidFill>
                          <a:latin typeface="Arial"/>
                        </a:rPr>
                        <a:t>بیمارستانی</a:t>
                      </a:r>
                      <a:endParaRPr lang="fa-IR" sz="1800" b="0"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c rowSpan="2" gridSpan="3">
                  <a:txBody>
                    <a:bodyPr/>
                    <a:lstStyle/>
                    <a:p>
                      <a:pPr algn="ctr" rtl="1" fontAlgn="ctr"/>
                      <a:r>
                        <a:rPr lang="fa-IR" sz="1800" b="1" i="0" u="none" strike="noStrike" dirty="0">
                          <a:solidFill>
                            <a:srgbClr val="000000"/>
                          </a:solidFill>
                          <a:latin typeface="Arial"/>
                        </a:rPr>
                        <a:t>درگیر نمودن افراد صاحب نظر و تصمیم گیران اولیه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r" rtl="1" fontAlgn="b"/>
                      <a:r>
                        <a:rPr lang="fa-IR" sz="900" b="0" i="0" u="none" strike="noStrike">
                          <a:solidFill>
                            <a:srgbClr val="000000"/>
                          </a:solidFill>
                          <a:latin typeface="Arial"/>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c rowSpan="2" gridSpan="2">
                  <a:txBody>
                    <a:bodyPr/>
                    <a:lstStyle/>
                    <a:p>
                      <a:pPr algn="ctr" rtl="1" fontAlgn="ctr"/>
                      <a:r>
                        <a:rPr lang="fa-IR" sz="1800" b="1" i="0" u="none" strike="noStrike" dirty="0">
                          <a:solidFill>
                            <a:srgbClr val="000000"/>
                          </a:solidFill>
                          <a:latin typeface="Arial"/>
                        </a:rPr>
                        <a:t>ممیزی و پسخوراند</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r>
              <a:tr h="239337">
                <a:tc gridSpan="2"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c gridSpan="2" vMerge="1">
                  <a:txBody>
                    <a:bodyPr/>
                    <a:lstStyle/>
                    <a:p>
                      <a:pPr rtl="1"/>
                      <a:endParaRPr lang="fa-IR"/>
                    </a:p>
                  </a:txBody>
                  <a:tcPr/>
                </a:tc>
                <a:tc hMerge="1" vMerge="1">
                  <a:txBody>
                    <a:bodyPr/>
                    <a:lstStyle/>
                    <a:p>
                      <a:pPr rtl="1"/>
                      <a:endParaRPr lang="fa-IR"/>
                    </a:p>
                  </a:txBody>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2" gridSpan="3">
                  <a:txBody>
                    <a:bodyPr/>
                    <a:lstStyle/>
                    <a:p>
                      <a:pPr algn="ctr" rtl="1" fontAlgn="ctr"/>
                      <a:r>
                        <a:rPr lang="fa-IR" sz="1800" b="1" i="0" u="none" strike="noStrike" dirty="0">
                          <a:solidFill>
                            <a:srgbClr val="000000"/>
                          </a:solidFill>
                          <a:latin typeface="Arial"/>
                        </a:rPr>
                        <a:t>فعالیت های بازآموزی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rowSpan="2" gridSpan="3">
                  <a:txBody>
                    <a:bodyPr/>
                    <a:lstStyle/>
                    <a:p>
                      <a:pPr algn="ctr" rtl="1" fontAlgn="ctr"/>
                      <a:r>
                        <a:rPr lang="fa-IR" sz="1800" b="1" i="0" u="none" strike="noStrike" dirty="0">
                          <a:solidFill>
                            <a:srgbClr val="000000"/>
                          </a:solidFill>
                          <a:latin typeface="Arial"/>
                        </a:rPr>
                        <a:t>شناسایی موارد آینده  (احتمالی)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pPr rtl="1"/>
                      <a:endParaRPr lang="fa-IR"/>
                    </a:p>
                  </a:txBody>
                  <a:tcPr/>
                </a:tc>
                <a:tc rowSpan="2"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c rowSpan="3" gridSpan="3">
                  <a:txBody>
                    <a:bodyPr/>
                    <a:lstStyle/>
                    <a:p>
                      <a:pPr algn="ctr" rtl="1" fontAlgn="ctr"/>
                      <a:r>
                        <a:rPr lang="fa-IR" sz="1800" b="1" i="0" u="none" strike="noStrike" dirty="0">
                          <a:solidFill>
                            <a:srgbClr val="000000"/>
                          </a:solidFill>
                          <a:latin typeface="Arial"/>
                        </a:rPr>
                        <a:t>استفاده از چک لیست های مبتنی بر </a:t>
                      </a:r>
                      <a:r>
                        <a:rPr lang="fa-IR" sz="1800" b="1" i="0" u="none" strike="noStrike" dirty="0" smtClean="0">
                          <a:solidFill>
                            <a:srgbClr val="000000"/>
                          </a:solidFill>
                          <a:latin typeface="Arial"/>
                        </a:rPr>
                        <a:t>   شواهد</a:t>
                      </a:r>
                      <a:endParaRPr lang="fa-IR" sz="1800" b="1" i="0" u="none" strike="noStrike" dirty="0">
                        <a:solidFill>
                          <a:srgbClr val="000000"/>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xBody>
                    <a:bodyPr/>
                    <a:lstStyle/>
                    <a:p>
                      <a:pPr rtl="1"/>
                      <a:endParaRPr lang="fa-IR"/>
                    </a:p>
                  </a:txBody>
                  <a:tcPr/>
                </a:tc>
                <a:tc rowSpan="3" h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c gridSpan="3"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a:noFill/>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D8D8D8"/>
                    </a:solidFill>
                  </a:tcPr>
                </a:tc>
              </a:tr>
              <a:tr h="234401">
                <a:tc>
                  <a:txBody>
                    <a:bodyPr/>
                    <a:lstStyle/>
                    <a:p>
                      <a:pPr algn="l" rtl="0" fontAlgn="b"/>
                      <a:r>
                        <a:rPr lang="fa-IR" sz="900" b="0" i="0" u="none" strike="noStrike">
                          <a:solidFill>
                            <a:srgbClr val="000000"/>
                          </a:solidFill>
                          <a:latin typeface="Arial"/>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r" rtl="1" fontAlgn="b"/>
                      <a:r>
                        <a:rPr lang="fa-IR" sz="900" b="0" i="0" u="none" strike="noStrike">
                          <a:solidFill>
                            <a:srgbClr val="000000"/>
                          </a:solidFill>
                          <a:latin typeface="Arial"/>
                        </a:rPr>
                        <a:t> </a:t>
                      </a:r>
                    </a:p>
                  </a:txBody>
                  <a:tcPr marL="0" marR="0" marT="0"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D8D8D8"/>
                    </a:solidFill>
                  </a:tcPr>
                </a:tc>
                <a:tc>
                  <a:txBody>
                    <a:bodyPr/>
                    <a:lstStyle/>
                    <a:p>
                      <a:pPr algn="l" rtl="0" fontAlgn="b"/>
                      <a:r>
                        <a:rPr lang="fa-IR" sz="900" b="0" i="0" u="none" strike="noStrike">
                          <a:solidFill>
                            <a:srgbClr val="000000"/>
                          </a:solidFill>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8D8D8"/>
                    </a:solidFill>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rowSpan="3" gridSpan="5">
                  <a:txBody>
                    <a:bodyPr/>
                    <a:lstStyle/>
                    <a:p>
                      <a:pPr algn="ctr" rtl="1" fontAlgn="ctr"/>
                      <a:r>
                        <a:rPr lang="fa-IR" sz="1800" b="1" i="0" u="none" strike="noStrike" dirty="0">
                          <a:solidFill>
                            <a:srgbClr val="000000"/>
                          </a:solidFill>
                          <a:latin typeface="Arial"/>
                        </a:rPr>
                        <a:t>ارزیابی مجدد، تحلیل وضعیت، تعدیل مداخلات و پیشبرد عملیات </a:t>
                      </a:r>
                      <a:r>
                        <a:rPr lang="fa-IR" sz="1800" b="1" i="0" u="none" strike="noStrike" dirty="0" smtClean="0">
                          <a:solidFill>
                            <a:srgbClr val="000000"/>
                          </a:solidFill>
                          <a:latin typeface="Arial"/>
                        </a:rPr>
                        <a:t>   برای </a:t>
                      </a:r>
                      <a:r>
                        <a:rPr lang="fa-IR" sz="1800" b="1" i="0" u="none" strike="noStrike" dirty="0">
                          <a:solidFill>
                            <a:srgbClr val="000000"/>
                          </a:solidFill>
                          <a:latin typeface="Arial"/>
                        </a:rPr>
                        <a:t>بهبود مراقبت ها</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rowSpan="3" hMerge="1">
                  <a:txBody>
                    <a:bodyPr/>
                    <a:lstStyle/>
                    <a:p>
                      <a:pPr rtl="1"/>
                      <a:endParaRPr lang="fa-IR"/>
                    </a:p>
                  </a:txBody>
                  <a:tcPr/>
                </a:tc>
                <a:tc rowSpan="3" hMerge="1">
                  <a:txBody>
                    <a:bodyPr/>
                    <a:lstStyle/>
                    <a:p>
                      <a:pPr rtl="1"/>
                      <a:endParaRPr lang="fa-IR"/>
                    </a:p>
                  </a:txBody>
                  <a:tcPr/>
                </a:tc>
                <a:tc rowSpan="3" hMerge="1">
                  <a:txBody>
                    <a:bodyPr/>
                    <a:lstStyle/>
                    <a:p>
                      <a:pPr rtl="1"/>
                      <a:endParaRPr lang="fa-IR"/>
                    </a:p>
                  </a:txBody>
                  <a:tcPr/>
                </a:tc>
                <a:tc rowSpan="3" h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5"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5"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hMerge="1" vMerge="1">
                  <a:txBody>
                    <a:bodyPr/>
                    <a:lstStyle/>
                    <a:p>
                      <a:pPr rtl="1"/>
                      <a:endParaRPr lang="fa-IR"/>
                    </a:p>
                  </a:txBody>
                  <a:tcPr/>
                </a:tc>
                <a:tc>
                  <a:txBody>
                    <a:bodyPr/>
                    <a:lstStyle/>
                    <a:p>
                      <a:pPr algn="l" rtl="0" fontAlgn="b"/>
                      <a:endParaRPr lang="fa-IR" sz="9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r>
              <a:tr h="234401">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rtl="0" fontAlgn="b"/>
                      <a:endParaRPr lang="fa-IR" sz="900" b="0" i="0" u="none" strike="noStrike">
                        <a:solidFill>
                          <a:srgbClr val="000000"/>
                        </a:solidFill>
                        <a:latin typeface="Arial"/>
                      </a:endParaRPr>
                    </a:p>
                  </a:txBody>
                  <a:tcPr marL="0" marR="0" marT="0" marB="0" anchor="b">
                    <a:lnL>
                      <a:noFill/>
                    </a:lnL>
                    <a:lnR>
                      <a:noFill/>
                    </a:lnR>
                    <a:lnT>
                      <a:noFill/>
                    </a:lnT>
                    <a:lnB>
                      <a:noFill/>
                    </a:lnB>
                  </a:tcPr>
                </a:tc>
                <a:tc>
                  <a:txBody>
                    <a:bodyPr/>
                    <a:lstStyle/>
                    <a:p>
                      <a:pPr algn="l" rtl="0" fontAlgn="b"/>
                      <a:endParaRPr lang="fa-IR" sz="900" b="0" i="0" u="none" strike="noStrike" dirty="0">
                        <a:solidFill>
                          <a:srgbClr val="000000"/>
                        </a:solidFill>
                        <a:latin typeface="Arial"/>
                      </a:endParaRPr>
                    </a:p>
                  </a:txBody>
                  <a:tcPr marL="0" marR="0" marT="0" marB="0" anchor="b">
                    <a:lnL>
                      <a:noFill/>
                    </a:lnL>
                    <a:lnR>
                      <a:noFill/>
                    </a:lnR>
                    <a:lnT>
                      <a:noFill/>
                    </a:lnT>
                    <a:lnB>
                      <a:noFill/>
                    </a:lnB>
                  </a:tcPr>
                </a:tc>
              </a:tr>
            </a:tbl>
          </a:graphicData>
        </a:graphic>
      </p:graphicFrame>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27584" y="332656"/>
            <a:ext cx="6300192" cy="1052736"/>
          </a:xfrm>
        </p:spPr>
        <p:txBody>
          <a:bodyPr>
            <a:normAutofit/>
          </a:bodyPr>
          <a:lstStyle/>
          <a:p>
            <a:pPr algn="ctr"/>
            <a:r>
              <a:rPr lang="fa-IR" dirty="0" smtClean="0">
                <a:solidFill>
                  <a:srgbClr val="C00000"/>
                </a:solidFill>
              </a:rPr>
              <a:t>اهمیت </a:t>
            </a:r>
            <a:r>
              <a:rPr lang="fa-IR" dirty="0" smtClean="0">
                <a:solidFill>
                  <a:srgbClr val="C00000"/>
                </a:solidFill>
              </a:rPr>
              <a:t>برنامه</a:t>
            </a:r>
            <a:endParaRPr lang="fa-IR" dirty="0">
              <a:solidFill>
                <a:srgbClr val="C00000"/>
              </a:solidFill>
            </a:endParaRPr>
          </a:p>
        </p:txBody>
      </p:sp>
      <p:sp>
        <p:nvSpPr>
          <p:cNvPr id="3" name="Content Placeholder 2"/>
          <p:cNvSpPr>
            <a:spLocks noGrp="1"/>
          </p:cNvSpPr>
          <p:nvPr>
            <p:ph idx="1"/>
          </p:nvPr>
        </p:nvSpPr>
        <p:spPr>
          <a:xfrm>
            <a:off x="107504" y="1600200"/>
            <a:ext cx="8750776" cy="4525963"/>
          </a:xfrm>
        </p:spPr>
        <p:txBody>
          <a:bodyPr/>
          <a:lstStyle/>
          <a:p>
            <a:pPr algn="just">
              <a:buClr>
                <a:srgbClr val="C00000"/>
              </a:buClr>
              <a:buFont typeface="Wingdings" pitchFamily="2" charset="2"/>
              <a:buChar char="Ø"/>
            </a:pPr>
            <a:r>
              <a:rPr lang="fa-IR" b="1" dirty="0" smtClean="0">
                <a:solidFill>
                  <a:schemeClr val="tx2"/>
                </a:solidFill>
              </a:rPr>
              <a:t>در تمام دنیا زنان مبتلا به عوارض شدید دوران بارداری  </a:t>
            </a:r>
            <a:r>
              <a:rPr lang="fa-IR" b="1" dirty="0" smtClean="0">
                <a:solidFill>
                  <a:schemeClr val="tx2"/>
                </a:solidFill>
              </a:rPr>
              <a:t>   با </a:t>
            </a:r>
            <a:r>
              <a:rPr lang="fa-IR" b="1" dirty="0" smtClean="0">
                <a:solidFill>
                  <a:schemeClr val="tx2"/>
                </a:solidFill>
              </a:rPr>
              <a:t>عوامل پاتولوژیک و محیطی مشابهی مواجه میشوند. </a:t>
            </a:r>
            <a:r>
              <a:rPr lang="fa-IR" b="1" dirty="0" smtClean="0">
                <a:solidFill>
                  <a:schemeClr val="tx2"/>
                </a:solidFill>
              </a:rPr>
              <a:t>      درحالیکه </a:t>
            </a:r>
            <a:r>
              <a:rPr lang="fa-IR" b="1" dirty="0" smtClean="0">
                <a:solidFill>
                  <a:schemeClr val="tx2"/>
                </a:solidFill>
              </a:rPr>
              <a:t>بعضی می میرند دسته ای دیگر نجات می یابند.</a:t>
            </a:r>
          </a:p>
          <a:p>
            <a:pPr algn="just">
              <a:buClr>
                <a:srgbClr val="C00000"/>
              </a:buClr>
              <a:buFont typeface="Wingdings" pitchFamily="2" charset="2"/>
              <a:buChar char="Ø"/>
            </a:pPr>
            <a:r>
              <a:rPr lang="fa-IR" b="1" dirty="0" smtClean="0">
                <a:solidFill>
                  <a:schemeClr val="tx2"/>
                </a:solidFill>
              </a:rPr>
              <a:t>با ارزیابی فرآیندهایی که منجربه عوارض شدید و یا مرگ </a:t>
            </a:r>
            <a:r>
              <a:rPr lang="fa-IR" b="1" dirty="0" smtClean="0">
                <a:solidFill>
                  <a:schemeClr val="tx2"/>
                </a:solidFill>
              </a:rPr>
              <a:t>    </a:t>
            </a:r>
            <a:r>
              <a:rPr lang="fa-IR" b="1" dirty="0" smtClean="0">
                <a:solidFill>
                  <a:schemeClr val="tx2"/>
                </a:solidFill>
              </a:rPr>
              <a:t>ناشی ازعوارض بارداری شده است </a:t>
            </a:r>
            <a:r>
              <a:rPr lang="fa-IR" b="1" dirty="0" smtClean="0">
                <a:solidFill>
                  <a:schemeClr val="tx2"/>
                </a:solidFill>
              </a:rPr>
              <a:t>می توان </a:t>
            </a:r>
            <a:r>
              <a:rPr lang="fa-IR" b="1" dirty="0" smtClean="0">
                <a:solidFill>
                  <a:schemeClr val="tx2"/>
                </a:solidFill>
              </a:rPr>
              <a:t>یادگیری بهتری درمورد روند وقوع علت آنها به دست آورد.</a:t>
            </a:r>
            <a:endParaRPr lang="fa-IR" b="1"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solidFill>
                  <a:srgbClr val="C00000"/>
                </a:solidFill>
              </a:rPr>
              <a:t>         استقرار مداخلات چندگانه و چند وجهی برای بهبود مراقبتها</a:t>
            </a:r>
            <a:endParaRPr lang="fa-IR" sz="3200" dirty="0">
              <a:solidFill>
                <a:srgbClr val="C00000"/>
              </a:solidFill>
            </a:endParaRPr>
          </a:p>
        </p:txBody>
      </p:sp>
      <p:sp>
        <p:nvSpPr>
          <p:cNvPr id="3" name="Content Placeholder 2"/>
          <p:cNvSpPr>
            <a:spLocks noGrp="1"/>
          </p:cNvSpPr>
          <p:nvPr>
            <p:ph idx="1"/>
          </p:nvPr>
        </p:nvSpPr>
        <p:spPr>
          <a:xfrm>
            <a:off x="214282" y="1285860"/>
            <a:ext cx="8715436" cy="4525963"/>
          </a:xfrm>
        </p:spPr>
        <p:txBody>
          <a:bodyPr>
            <a:normAutofit fontScale="92500"/>
          </a:bodyPr>
          <a:lstStyle/>
          <a:p>
            <a:pPr>
              <a:buClr>
                <a:srgbClr val="C00000"/>
              </a:buClr>
              <a:buFont typeface="Wingdings" pitchFamily="2" charset="2"/>
              <a:buChar char="Ø"/>
            </a:pPr>
            <a:r>
              <a:rPr lang="fa-IR" b="1" dirty="0" smtClean="0">
                <a:solidFill>
                  <a:schemeClr val="tx2"/>
                </a:solidFill>
              </a:rPr>
              <a:t>تعیین فرصتها و موانع بهبود مراقبت</a:t>
            </a:r>
          </a:p>
          <a:p>
            <a:pPr>
              <a:buClr>
                <a:srgbClr val="C00000"/>
              </a:buClr>
              <a:buFont typeface="Wingdings" pitchFamily="2" charset="2"/>
              <a:buChar char="Ø"/>
            </a:pPr>
            <a:r>
              <a:rPr lang="fa-IR" b="1" dirty="0" smtClean="0">
                <a:solidFill>
                  <a:schemeClr val="tx2"/>
                </a:solidFill>
              </a:rPr>
              <a:t>ممیزي و پسخوراند توسط تیم موربیدیتی</a:t>
            </a:r>
          </a:p>
          <a:p>
            <a:pPr>
              <a:buClr>
                <a:srgbClr val="C00000"/>
              </a:buClr>
              <a:buFont typeface="Wingdings" pitchFamily="2" charset="2"/>
              <a:buChar char="Ø"/>
            </a:pPr>
            <a:r>
              <a:rPr lang="fa-IR" b="1" dirty="0" smtClean="0">
                <a:solidFill>
                  <a:schemeClr val="tx2"/>
                </a:solidFill>
              </a:rPr>
              <a:t>تدوین و استفاده از پروتکلهاي بیمارستانی</a:t>
            </a:r>
          </a:p>
          <a:p>
            <a:pPr>
              <a:buClr>
                <a:srgbClr val="C00000"/>
              </a:buClr>
              <a:buFont typeface="Wingdings" pitchFamily="2" charset="2"/>
              <a:buChar char="Ø"/>
            </a:pPr>
            <a:r>
              <a:rPr lang="fa-IR" b="1" dirty="0" smtClean="0">
                <a:solidFill>
                  <a:schemeClr val="tx2"/>
                </a:solidFill>
              </a:rPr>
              <a:t>درگیر نمودن افراد صاحب نظر و تصمیم گیران اولیه در تدوین    مداخلات </a:t>
            </a:r>
          </a:p>
          <a:p>
            <a:pPr>
              <a:buClr>
                <a:srgbClr val="C00000"/>
              </a:buClr>
              <a:buFont typeface="Wingdings" pitchFamily="2" charset="2"/>
              <a:buChar char="Ø"/>
            </a:pPr>
            <a:r>
              <a:rPr lang="fa-IR" b="1" dirty="0" smtClean="0">
                <a:solidFill>
                  <a:schemeClr val="tx2"/>
                </a:solidFill>
              </a:rPr>
              <a:t>تعیین سرفصل ها و موضوعات و فعالیتهاي آموزشی و بازآموزي </a:t>
            </a:r>
          </a:p>
          <a:p>
            <a:pPr>
              <a:buClr>
                <a:srgbClr val="C00000"/>
              </a:buClr>
              <a:buFont typeface="Wingdings" pitchFamily="2" charset="2"/>
              <a:buChar char="Ø"/>
            </a:pPr>
            <a:r>
              <a:rPr lang="fa-IR" b="1" dirty="0" smtClean="0">
                <a:solidFill>
                  <a:schemeClr val="tx2"/>
                </a:solidFill>
              </a:rPr>
              <a:t>استفاده از چک لیستهاي مبتنی بر شواهد</a:t>
            </a:r>
          </a:p>
          <a:p>
            <a:r>
              <a:rPr lang="fa-IR" b="1" dirty="0" smtClean="0">
                <a:solidFill>
                  <a:schemeClr val="tx2"/>
                </a:solidFill>
              </a:rPr>
              <a:t>شناسایی موارد آینده (احتمالی)</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500174"/>
            <a:ext cx="8143932" cy="3714776"/>
          </a:xfrm>
        </p:spPr>
        <p:txBody>
          <a:bodyPr>
            <a:normAutofit fontScale="90000"/>
          </a:bodyPr>
          <a:lstStyle/>
          <a:p>
            <a:pPr algn="ctr"/>
            <a:r>
              <a:rPr lang="fa-IR" dirty="0" smtClean="0">
                <a:solidFill>
                  <a:srgbClr val="C00000"/>
                </a:solidFill>
              </a:rPr>
              <a:t>شناسایی زنان واجد شرایط کلید موفقیت در اجرای </a:t>
            </a:r>
            <a:r>
              <a:rPr lang="fa-IR" dirty="0" smtClean="0">
                <a:solidFill>
                  <a:srgbClr val="C00000"/>
                </a:solidFill>
              </a:rPr>
              <a:t>  رویکرد </a:t>
            </a:r>
            <a:r>
              <a:rPr lang="fa-IR" dirty="0" smtClean="0">
                <a:solidFill>
                  <a:srgbClr val="C00000"/>
                </a:solidFill>
              </a:rPr>
              <a:t>و مدیریت موارد موربیدیتی شدید است.</a:t>
            </a:r>
            <a:br>
              <a:rPr lang="fa-IR" dirty="0" smtClean="0">
                <a:solidFill>
                  <a:srgbClr val="C00000"/>
                </a:solidFill>
              </a:rPr>
            </a:br>
            <a:r>
              <a:rPr lang="fa-IR" dirty="0" smtClean="0">
                <a:solidFill>
                  <a:srgbClr val="C00000"/>
                </a:solidFill>
              </a:rPr>
              <a:t/>
            </a:r>
            <a:br>
              <a:rPr lang="fa-IR" dirty="0" smtClean="0">
                <a:solidFill>
                  <a:srgbClr val="C00000"/>
                </a:solidFill>
              </a:rPr>
            </a:br>
            <a:r>
              <a:rPr lang="fa-IR" dirty="0" smtClean="0">
                <a:solidFill>
                  <a:srgbClr val="C00000"/>
                </a:solidFill>
              </a:rPr>
              <a:t>تدوین و طراحی برنامه کامل و دقیق برای تمام مراکز ارائه خدمت (شامل بیمارستان، مطب، تسهیلات       زایمانی)</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smtClean="0">
                <a:solidFill>
                  <a:srgbClr val="C00000"/>
                </a:solidFill>
              </a:rPr>
              <a:t>                      تخمین تعداد زنان واجد شرایط</a:t>
            </a:r>
            <a:endParaRPr lang="fa-IR" dirty="0">
              <a:solidFill>
                <a:srgbClr val="C00000"/>
              </a:solidFill>
            </a:endParaRPr>
          </a:p>
        </p:txBody>
      </p:sp>
      <p:graphicFrame>
        <p:nvGraphicFramePr>
          <p:cNvPr id="5" name="Content Placeholder 4"/>
          <p:cNvGraphicFramePr>
            <a:graphicFrameLocks noGrp="1"/>
          </p:cNvGraphicFramePr>
          <p:nvPr>
            <p:ph idx="1"/>
          </p:nvPr>
        </p:nvGraphicFramePr>
        <p:xfrm>
          <a:off x="142876" y="1428736"/>
          <a:ext cx="8858280" cy="4815450"/>
        </p:xfrm>
        <a:graphic>
          <a:graphicData uri="http://schemas.openxmlformats.org/drawingml/2006/table">
            <a:tbl>
              <a:tblPr rtl="1" firstRow="1" bandRow="1">
                <a:tableStyleId>{21E4AEA4-8DFA-4A89-87EB-49C32662AFE0}</a:tableStyleId>
              </a:tblPr>
              <a:tblGrid>
                <a:gridCol w="2054952"/>
                <a:gridCol w="1488360"/>
                <a:gridCol w="1651922"/>
                <a:gridCol w="1710858"/>
                <a:gridCol w="1952188"/>
              </a:tblGrid>
              <a:tr h="1066278">
                <a:tc>
                  <a:txBody>
                    <a:bodyPr/>
                    <a:lstStyle/>
                    <a:p>
                      <a:pPr algn="ctr" rtl="1"/>
                      <a:r>
                        <a:rPr lang="fa-IR" sz="2800" dirty="0" smtClean="0"/>
                        <a:t>تعداد زایمانها</a:t>
                      </a:r>
                      <a:endParaRPr lang="fa-IR" sz="2800" b="1" dirty="0"/>
                    </a:p>
                  </a:txBody>
                  <a:tcPr anchor="ctr"/>
                </a:tc>
                <a:tc>
                  <a:txBody>
                    <a:bodyPr/>
                    <a:lstStyle/>
                    <a:p>
                      <a:pPr algn="ctr" rtl="1"/>
                      <a:r>
                        <a:rPr lang="fa-IR" sz="2800" dirty="0" smtClean="0"/>
                        <a:t>1000</a:t>
                      </a:r>
                      <a:endParaRPr lang="fa-IR" sz="2800" b="1" dirty="0"/>
                    </a:p>
                  </a:txBody>
                  <a:tcPr anchor="ctr"/>
                </a:tc>
                <a:tc>
                  <a:txBody>
                    <a:bodyPr/>
                    <a:lstStyle/>
                    <a:p>
                      <a:pPr algn="ctr" rtl="1"/>
                      <a:r>
                        <a:rPr lang="fa-IR" sz="2800" dirty="0" smtClean="0"/>
                        <a:t>2000</a:t>
                      </a:r>
                      <a:endParaRPr lang="fa-IR" sz="2800" b="1" dirty="0"/>
                    </a:p>
                  </a:txBody>
                  <a:tcPr anchor="ctr"/>
                </a:tc>
                <a:tc>
                  <a:txBody>
                    <a:bodyPr/>
                    <a:lstStyle/>
                    <a:p>
                      <a:pPr algn="ctr" rtl="1"/>
                      <a:r>
                        <a:rPr lang="fa-IR" sz="2800" dirty="0" smtClean="0"/>
                        <a:t>4000</a:t>
                      </a:r>
                      <a:endParaRPr lang="fa-IR" sz="2800" b="1" dirty="0"/>
                    </a:p>
                  </a:txBody>
                  <a:tcPr anchor="ctr"/>
                </a:tc>
                <a:tc>
                  <a:txBody>
                    <a:bodyPr/>
                    <a:lstStyle/>
                    <a:p>
                      <a:pPr algn="ctr" rtl="1"/>
                      <a:r>
                        <a:rPr lang="fa-IR" sz="2800" dirty="0" smtClean="0"/>
                        <a:t>10000</a:t>
                      </a:r>
                      <a:endParaRPr lang="fa-IR" sz="2800" b="1" dirty="0"/>
                    </a:p>
                  </a:txBody>
                  <a:tcPr anchor="ctr"/>
                </a:tc>
              </a:tr>
              <a:tr h="1719804">
                <a:tc>
                  <a:txBody>
                    <a:bodyPr/>
                    <a:lstStyle/>
                    <a:p>
                      <a:pPr algn="ctr" rtl="1"/>
                      <a:r>
                        <a:rPr lang="fa-IR" sz="2800" b="1" dirty="0" smtClean="0"/>
                        <a:t>تعداد</a:t>
                      </a:r>
                      <a:r>
                        <a:rPr lang="fa-IR" sz="2800" b="1" baseline="0" dirty="0" smtClean="0"/>
                        <a:t> </a:t>
                      </a:r>
                      <a:r>
                        <a:rPr lang="fa-IR" sz="2800" b="1" dirty="0" smtClean="0"/>
                        <a:t>مورد      انتظار زنان    واجد</a:t>
                      </a:r>
                      <a:r>
                        <a:rPr lang="fa-IR" sz="2800" b="1" baseline="0" dirty="0" smtClean="0"/>
                        <a:t> شرایط</a:t>
                      </a:r>
                      <a:endParaRPr lang="fa-IR" sz="2800" b="1" dirty="0"/>
                    </a:p>
                  </a:txBody>
                  <a:tcPr anchor="ctr"/>
                </a:tc>
                <a:tc>
                  <a:txBody>
                    <a:bodyPr/>
                    <a:lstStyle/>
                    <a:p>
                      <a:pPr algn="ctr" rtl="1"/>
                      <a:r>
                        <a:rPr lang="fa-IR" sz="2800" b="1" dirty="0" smtClean="0"/>
                        <a:t>37</a:t>
                      </a:r>
                    </a:p>
                    <a:p>
                      <a:pPr algn="ctr" rtl="1"/>
                      <a:r>
                        <a:rPr lang="fa-IR" sz="2800" b="1" dirty="0" smtClean="0"/>
                        <a:t>(75-15)</a:t>
                      </a:r>
                      <a:endParaRPr lang="fa-IR" sz="2800" b="1" dirty="0"/>
                    </a:p>
                  </a:txBody>
                  <a:tcPr anchor="ctr"/>
                </a:tc>
                <a:tc>
                  <a:txBody>
                    <a:bodyPr/>
                    <a:lstStyle/>
                    <a:p>
                      <a:pPr algn="ctr" rtl="1"/>
                      <a:r>
                        <a:rPr lang="fa-IR" sz="2800" b="1" dirty="0" smtClean="0"/>
                        <a:t>75</a:t>
                      </a:r>
                    </a:p>
                    <a:p>
                      <a:pPr algn="ctr" rtl="1"/>
                      <a:r>
                        <a:rPr lang="fa-IR" sz="2800" b="1" dirty="0" smtClean="0"/>
                        <a:t>(300-37)</a:t>
                      </a:r>
                      <a:endParaRPr lang="fa-IR" sz="2800" b="1" dirty="0"/>
                    </a:p>
                  </a:txBody>
                  <a:tcPr anchor="ctr"/>
                </a:tc>
                <a:tc>
                  <a:txBody>
                    <a:bodyPr/>
                    <a:lstStyle/>
                    <a:p>
                      <a:pPr algn="ctr" rtl="1"/>
                      <a:r>
                        <a:rPr lang="fa-IR" sz="2800" b="1" dirty="0" smtClean="0"/>
                        <a:t>150</a:t>
                      </a:r>
                    </a:p>
                    <a:p>
                      <a:pPr algn="ctr" rtl="1"/>
                      <a:r>
                        <a:rPr lang="fa-IR" sz="2800" b="1" dirty="0" smtClean="0"/>
                        <a:t>(300-75)</a:t>
                      </a:r>
                      <a:endParaRPr lang="fa-IR" sz="2800" b="1" dirty="0"/>
                    </a:p>
                  </a:txBody>
                  <a:tcPr anchor="ctr"/>
                </a:tc>
                <a:tc>
                  <a:txBody>
                    <a:bodyPr/>
                    <a:lstStyle/>
                    <a:p>
                      <a:pPr algn="ctr" rtl="1"/>
                      <a:r>
                        <a:rPr lang="fa-IR" sz="2800" b="1" dirty="0" smtClean="0"/>
                        <a:t>375</a:t>
                      </a:r>
                    </a:p>
                    <a:p>
                      <a:pPr algn="ctr" rtl="1"/>
                      <a:r>
                        <a:rPr lang="fa-IR" sz="2800" b="1" dirty="0" smtClean="0"/>
                        <a:t>(750-187)</a:t>
                      </a:r>
                    </a:p>
                  </a:txBody>
                  <a:tcPr anchor="ctr"/>
                </a:tc>
              </a:tr>
              <a:tr h="2029368">
                <a:tc>
                  <a:txBody>
                    <a:bodyPr/>
                    <a:lstStyle/>
                    <a:p>
                      <a:pPr algn="ctr" rtl="1"/>
                      <a:r>
                        <a:rPr lang="fa-IR" sz="2800" b="1" dirty="0" smtClean="0"/>
                        <a:t>تعداد زنان مورد انتظار با پیامد شدید مادری</a:t>
                      </a:r>
                      <a:endParaRPr lang="fa-IR" sz="2800" b="1" dirty="0"/>
                    </a:p>
                  </a:txBody>
                  <a:tcPr anchor="ctr"/>
                </a:tc>
                <a:tc>
                  <a:txBody>
                    <a:bodyPr/>
                    <a:lstStyle/>
                    <a:p>
                      <a:pPr algn="ctr" rtl="1"/>
                      <a:r>
                        <a:rPr lang="fa-IR" sz="2800" b="1" dirty="0" smtClean="0"/>
                        <a:t>7</a:t>
                      </a:r>
                    </a:p>
                    <a:p>
                      <a:pPr algn="ctr" rtl="1"/>
                      <a:r>
                        <a:rPr lang="fa-IR" sz="2800" b="1" dirty="0" smtClean="0"/>
                        <a:t>(15-3)</a:t>
                      </a:r>
                      <a:endParaRPr lang="fa-IR" sz="2800" b="1" dirty="0"/>
                    </a:p>
                  </a:txBody>
                  <a:tcPr anchor="ctr"/>
                </a:tc>
                <a:tc>
                  <a:txBody>
                    <a:bodyPr/>
                    <a:lstStyle/>
                    <a:p>
                      <a:pPr algn="ctr" rtl="1"/>
                      <a:r>
                        <a:rPr lang="fa-IR" sz="2800" b="1" dirty="0" smtClean="0"/>
                        <a:t>15</a:t>
                      </a:r>
                    </a:p>
                    <a:p>
                      <a:pPr algn="ctr" rtl="1"/>
                      <a:r>
                        <a:rPr lang="fa-IR" sz="2800" b="1" dirty="0" smtClean="0"/>
                        <a:t>(30-7)</a:t>
                      </a:r>
                      <a:endParaRPr lang="fa-IR" sz="2800" b="1" dirty="0"/>
                    </a:p>
                  </a:txBody>
                  <a:tcPr anchor="ctr"/>
                </a:tc>
                <a:tc>
                  <a:txBody>
                    <a:bodyPr/>
                    <a:lstStyle/>
                    <a:p>
                      <a:pPr algn="ctr" rtl="1"/>
                      <a:r>
                        <a:rPr lang="fa-IR" sz="2800" b="1" dirty="0" smtClean="0"/>
                        <a:t>30</a:t>
                      </a:r>
                    </a:p>
                    <a:p>
                      <a:pPr algn="ctr" rtl="1"/>
                      <a:r>
                        <a:rPr lang="fa-IR" sz="2800" b="1" dirty="0" smtClean="0"/>
                        <a:t>(60-15)</a:t>
                      </a:r>
                      <a:endParaRPr lang="fa-IR" sz="2800" b="1" dirty="0"/>
                    </a:p>
                  </a:txBody>
                  <a:tcPr anchor="ctr"/>
                </a:tc>
                <a:tc>
                  <a:txBody>
                    <a:bodyPr/>
                    <a:lstStyle/>
                    <a:p>
                      <a:pPr algn="ctr" rtl="1"/>
                      <a:r>
                        <a:rPr lang="fa-IR" sz="2800" b="1" dirty="0" smtClean="0"/>
                        <a:t>75</a:t>
                      </a:r>
                    </a:p>
                    <a:p>
                      <a:pPr algn="ctr" rtl="1"/>
                      <a:r>
                        <a:rPr lang="fa-IR" sz="2800" b="1" dirty="0" smtClean="0"/>
                        <a:t>(150-37)</a:t>
                      </a:r>
                      <a:endParaRPr lang="fa-IR" sz="2800" b="1" dirty="0"/>
                    </a:p>
                  </a:txBody>
                  <a:tcPr anchor="ctr"/>
                </a:tc>
              </a:tr>
            </a:tbl>
          </a:graphicData>
        </a:graphic>
      </p:graphicFrame>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شناسایی زنان واجد شرایط</a:t>
            </a:r>
            <a:endParaRPr lang="fa-IR" dirty="0">
              <a:solidFill>
                <a:srgbClr val="C00000"/>
              </a:solidFill>
            </a:endParaRPr>
          </a:p>
        </p:txBody>
      </p:sp>
      <p:sp>
        <p:nvSpPr>
          <p:cNvPr id="3" name="Content Placeholder 2"/>
          <p:cNvSpPr>
            <a:spLocks noGrp="1"/>
          </p:cNvSpPr>
          <p:nvPr>
            <p:ph idx="1"/>
          </p:nvPr>
        </p:nvSpPr>
        <p:spPr>
          <a:xfrm>
            <a:off x="285720" y="1428736"/>
            <a:ext cx="8572560" cy="4697427"/>
          </a:xfrm>
        </p:spPr>
        <p:txBody>
          <a:bodyPr>
            <a:normAutofit fontScale="92500" lnSpcReduction="10000"/>
          </a:bodyPr>
          <a:lstStyle/>
          <a:p>
            <a:pPr algn="just">
              <a:buClr>
                <a:srgbClr val="C00000"/>
              </a:buClr>
              <a:buFont typeface="Wingdings" pitchFamily="2" charset="2"/>
              <a:buChar char="Ø"/>
            </a:pPr>
            <a:r>
              <a:rPr lang="fa-IR" b="1" dirty="0" smtClean="0">
                <a:solidFill>
                  <a:srgbClr val="FF0000"/>
                </a:solidFill>
              </a:rPr>
              <a:t>در مراکز سطح دو و سه </a:t>
            </a:r>
          </a:p>
          <a:p>
            <a:pPr algn="just">
              <a:buClr>
                <a:srgbClr val="C00000"/>
              </a:buClr>
              <a:buFont typeface="Wingdings" pitchFamily="2" charset="2"/>
              <a:buChar char="Ø"/>
            </a:pPr>
            <a:r>
              <a:rPr lang="fa-IR" b="1" dirty="0" smtClean="0">
                <a:solidFill>
                  <a:schemeClr val="tx2"/>
                </a:solidFill>
              </a:rPr>
              <a:t>موارد از طریق واحدهاي دیده بان </a:t>
            </a:r>
            <a:r>
              <a:rPr lang="en-US" b="1" dirty="0" smtClean="0">
                <a:solidFill>
                  <a:schemeClr val="tx2"/>
                </a:solidFill>
              </a:rPr>
              <a:t>(Sentinel units)</a:t>
            </a:r>
            <a:r>
              <a:rPr lang="fa-IR" b="1" dirty="0" smtClean="0">
                <a:solidFill>
                  <a:schemeClr val="tx2"/>
                </a:solidFill>
              </a:rPr>
              <a:t>گزارش می شوند. واحدهاي دیده بان به واحدهاي کلیدي فراهم کننده     مراقبت هاي اصلی براي مادران با عوارض شدید بارداري اشاره دارد. (براي مثال بخش مادران پرخطر،واحد مراقبت هاي ویژه، ریکاوري، اتاق عمل، اورژانس، بانک خون، واحدمراقبت پس از سقط یا پس از زایمان و غیره).</a:t>
            </a:r>
          </a:p>
          <a:p>
            <a:pPr algn="just">
              <a:buClr>
                <a:srgbClr val="C00000"/>
              </a:buClr>
              <a:buFont typeface="Wingdings" pitchFamily="2" charset="2"/>
              <a:buChar char="Ø"/>
            </a:pPr>
            <a:r>
              <a:rPr lang="fa-IR" b="1" dirty="0" smtClean="0">
                <a:solidFill>
                  <a:schemeClr val="tx2"/>
                </a:solidFill>
              </a:rPr>
              <a:t>شناسایی تمام زنان واجد شرایط می تواند از طریق یک برنامه  سرکشی مداوم (ترجیحاً راند هاي روزانه) از واحدهاي دیده بان  توسط اعضاي تیم یا دیگرافراد انجام شود.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شناسایی زنان واجد شرایط</a:t>
            </a:r>
            <a:endParaRPr lang="fa-IR" dirty="0"/>
          </a:p>
        </p:txBody>
      </p:sp>
      <p:sp>
        <p:nvSpPr>
          <p:cNvPr id="3" name="Content Placeholder 2"/>
          <p:cNvSpPr>
            <a:spLocks noGrp="1"/>
          </p:cNvSpPr>
          <p:nvPr>
            <p:ph idx="1"/>
          </p:nvPr>
        </p:nvSpPr>
        <p:spPr/>
        <p:txBody>
          <a:bodyPr>
            <a:normAutofit/>
          </a:bodyPr>
          <a:lstStyle/>
          <a:p>
            <a:pPr algn="just">
              <a:buClr>
                <a:srgbClr val="C00000"/>
              </a:buClr>
              <a:buFont typeface="Wingdings" pitchFamily="2" charset="2"/>
              <a:buChar char="Ø"/>
            </a:pPr>
            <a:r>
              <a:rPr lang="fa-IR" b="1" dirty="0" smtClean="0">
                <a:solidFill>
                  <a:srgbClr val="FF0000"/>
                </a:solidFill>
              </a:rPr>
              <a:t>در مراکز سطح یک و مراکز کوچکتر ارائه خدمات </a:t>
            </a:r>
            <a:r>
              <a:rPr lang="fa-IR" b="1" dirty="0" smtClean="0">
                <a:solidFill>
                  <a:schemeClr val="tx2"/>
                </a:solidFill>
              </a:rPr>
              <a:t>نصب  اطلاعیه هایی در مورد موربیدیتی هاي شدید و اهمیت   شناسایی زنان واجد شرایط یکی از اقدامات لازم است. در این راستا استفاده از یادآورها (مانند چک لیستهاي پرونده پزشکی) و چارتهاي دیواري (حاوي اطلاعات و معیارهاي ورود به برنامه) مفید است.</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شناسایی زنان واجد شرایط</a:t>
            </a:r>
            <a:endParaRPr lang="fa-IR" dirty="0"/>
          </a:p>
        </p:txBody>
      </p:sp>
      <p:sp>
        <p:nvSpPr>
          <p:cNvPr id="3" name="Content Placeholder 2"/>
          <p:cNvSpPr>
            <a:spLocks noGrp="1"/>
          </p:cNvSpPr>
          <p:nvPr>
            <p:ph idx="1"/>
          </p:nvPr>
        </p:nvSpPr>
        <p:spPr/>
        <p:txBody>
          <a:bodyPr>
            <a:normAutofit/>
          </a:bodyPr>
          <a:lstStyle/>
          <a:p>
            <a:pPr algn="just">
              <a:buClr>
                <a:srgbClr val="C00000"/>
              </a:buClr>
              <a:buFont typeface="Wingdings" pitchFamily="2" charset="2"/>
              <a:buChar char="Ø"/>
            </a:pPr>
            <a:r>
              <a:rPr lang="fa-IR" b="1" dirty="0" smtClean="0">
                <a:solidFill>
                  <a:schemeClr val="tx2"/>
                </a:solidFill>
              </a:rPr>
              <a:t>توسط فوکال پوینت ها (مسوولین ثبت اطلاعات عوارض شدید بارداري) لیستی از افرادي که میتوانند زنان واجد  شرایط را شناسایی نمایند تهیه گردد.</a:t>
            </a:r>
          </a:p>
          <a:p>
            <a:pPr algn="just">
              <a:buClr>
                <a:srgbClr val="C00000"/>
              </a:buClr>
              <a:buFont typeface="Wingdings" pitchFamily="2" charset="2"/>
              <a:buChar char="Ø"/>
            </a:pPr>
            <a:r>
              <a:rPr lang="fa-IR" b="1" dirty="0" smtClean="0">
                <a:solidFill>
                  <a:schemeClr val="tx2"/>
                </a:solidFill>
              </a:rPr>
              <a:t>حتی درسردخانه هاي بیمارستانهاي بزرگ،همه زنان فوت شده که در سنین باروري هستند باید مورد توجه قرار    بگیرند. این کار میتواند به تشخیص موارد مرگ مادر که  در سایر بخشها به جز زنان و زایمان رخ داده است کمک کند.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جمع آوری اطلاعات</a:t>
            </a:r>
            <a:endParaRPr lang="fa-IR" dirty="0">
              <a:solidFill>
                <a:srgbClr val="C00000"/>
              </a:solidFill>
            </a:endParaRPr>
          </a:p>
        </p:txBody>
      </p:sp>
      <p:sp>
        <p:nvSpPr>
          <p:cNvPr id="3" name="Content Placeholder 2"/>
          <p:cNvSpPr>
            <a:spLocks noGrp="1"/>
          </p:cNvSpPr>
          <p:nvPr>
            <p:ph idx="1"/>
          </p:nvPr>
        </p:nvSpPr>
        <p:spPr>
          <a:xfrm>
            <a:off x="214282" y="1285860"/>
            <a:ext cx="8572560" cy="4929222"/>
          </a:xfrm>
        </p:spPr>
        <p:txBody>
          <a:bodyPr>
            <a:normAutofit fontScale="85000" lnSpcReduction="10000"/>
          </a:bodyPr>
          <a:lstStyle/>
          <a:p>
            <a:pPr algn="just">
              <a:buClr>
                <a:srgbClr val="C00000"/>
              </a:buClr>
              <a:buFont typeface="Wingdings" pitchFamily="2" charset="2"/>
              <a:buChar char="Ø"/>
            </a:pPr>
            <a:r>
              <a:rPr lang="fa-IR" b="1" dirty="0" smtClean="0">
                <a:solidFill>
                  <a:schemeClr val="tx2"/>
                </a:solidFill>
              </a:rPr>
              <a:t>اطلاعات از پرونده بیماران استخراج می شود که شامل زمان وقوع ،   عوارض بارداري ، نتیجه عوارض، استفاده از مداخلات حیاتی و بستري در بخش مراقبتهاي ویژه می باشد.</a:t>
            </a:r>
          </a:p>
          <a:p>
            <a:pPr algn="just">
              <a:buClr>
                <a:srgbClr val="C00000"/>
              </a:buClr>
              <a:buFont typeface="Wingdings" pitchFamily="2" charset="2"/>
              <a:buChar char="Ø"/>
            </a:pPr>
            <a:r>
              <a:rPr lang="fa-IR" b="1" dirty="0" smtClean="0">
                <a:solidFill>
                  <a:schemeClr val="tx2"/>
                </a:solidFill>
              </a:rPr>
              <a:t>در طی فرآیند تمام تاریخها و وقایع کلیدي نظیر پیگیري فرآیند ارجاع،  وضعیت بیمار در بدو ورود به مرکز، وضعیت </a:t>
            </a:r>
            <a:r>
              <a:rPr lang="fa-IR" b="1" dirty="0" smtClean="0">
                <a:solidFill>
                  <a:schemeClr val="tx2"/>
                </a:solidFill>
              </a:rPr>
              <a:t>وي، </a:t>
            </a:r>
            <a:r>
              <a:rPr lang="fa-IR" b="1" dirty="0" smtClean="0">
                <a:solidFill>
                  <a:schemeClr val="tx2"/>
                </a:solidFill>
              </a:rPr>
              <a:t>قبل، حین و بعد از   زایمان، روش زایمان، پیامد بارداري، تاریخچه پزشکی و علل زمینه اي منجر به عوارض شدید مادري باید به دقت ثبت گردد.</a:t>
            </a:r>
          </a:p>
          <a:p>
            <a:pPr algn="just">
              <a:buClr>
                <a:srgbClr val="C00000"/>
              </a:buClr>
              <a:buFont typeface="Wingdings" pitchFamily="2" charset="2"/>
              <a:buChar char="Ø"/>
            </a:pPr>
            <a:r>
              <a:rPr lang="fa-IR" b="1" dirty="0" smtClean="0">
                <a:solidFill>
                  <a:schemeClr val="tx2"/>
                </a:solidFill>
              </a:rPr>
              <a:t>اطلاعات جمع آوري شده از هر یک از بیمارستانها شامل تعداد کل       زایمانها و تعداد کل تولد زنده در طول دوره زمانی جمع آوري داده ها   است. داده هاي توصیفی درهرمرکز(براي مثال سطوح مراقبت، اطلاعات درمورد حوزه تحت پوشش و اطلاعات ضروري در مورد منابع موجود) باید مستند شود.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جمع آوری اطلاعات</a:t>
            </a:r>
            <a:endParaRPr lang="fa-IR" dirty="0"/>
          </a:p>
        </p:txBody>
      </p:sp>
      <p:sp>
        <p:nvSpPr>
          <p:cNvPr id="3" name="Content Placeholder 2"/>
          <p:cNvSpPr>
            <a:spLocks noGrp="1"/>
          </p:cNvSpPr>
          <p:nvPr>
            <p:ph idx="1"/>
          </p:nvPr>
        </p:nvSpPr>
        <p:spPr>
          <a:xfrm>
            <a:off x="457200" y="1142984"/>
            <a:ext cx="8229600" cy="4983179"/>
          </a:xfrm>
        </p:spPr>
        <p:txBody>
          <a:bodyPr>
            <a:normAutofit lnSpcReduction="10000"/>
          </a:bodyPr>
          <a:lstStyle/>
          <a:p>
            <a:pPr algn="just">
              <a:buClr>
                <a:srgbClr val="C00000"/>
              </a:buClr>
              <a:buFont typeface="Wingdings" pitchFamily="2" charset="2"/>
              <a:buChar char="Ø"/>
            </a:pPr>
            <a:r>
              <a:rPr lang="fa-IR" b="1" dirty="0" smtClean="0">
                <a:solidFill>
                  <a:schemeClr val="tx2"/>
                </a:solidFill>
              </a:rPr>
              <a:t>پس از جمع آوري داده ها و به منظور افزایش دقت و   شناسایی موارد از قلم افتاده لازم است داده ها چک شده و سپس وارد نرم افزار پایگاه داده شود.</a:t>
            </a:r>
          </a:p>
          <a:p>
            <a:pPr algn="just">
              <a:buClr>
                <a:srgbClr val="C00000"/>
              </a:buClr>
              <a:buFont typeface="Wingdings" pitchFamily="2" charset="2"/>
              <a:buChar char="Ø"/>
            </a:pPr>
            <a:r>
              <a:rPr lang="fa-IR" b="1" dirty="0" smtClean="0">
                <a:solidFill>
                  <a:schemeClr val="tx2"/>
                </a:solidFill>
              </a:rPr>
              <a:t>براي کاهش اشتباهات تایپی داده ها باید دو بار چک شود.</a:t>
            </a:r>
          </a:p>
          <a:p>
            <a:pPr algn="just">
              <a:buClr>
                <a:srgbClr val="C00000"/>
              </a:buClr>
              <a:buFont typeface="Wingdings" pitchFamily="2" charset="2"/>
              <a:buChar char="Ø"/>
            </a:pPr>
            <a:r>
              <a:rPr lang="fa-IR" b="1" dirty="0" smtClean="0">
                <a:solidFill>
                  <a:schemeClr val="tx2"/>
                </a:solidFill>
              </a:rPr>
              <a:t>در گزارش تهیه شده از رخدادها باید اطلاعاتی که در حین ارزیابی به دست می آید به طور محرمانه حفظ شود. این  اطلاعات شامل مواردي نظیر کد ملی زن، نام و دیگر       اطلاعات محرمانه است. گزارش تهیه شده از رخدادها باید در یک مکان امن نگهداري شود و در صورت نیاز به    چک داده ها امکان شناسایی سوابق وجود داشته باشد.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جمع آوری اطلاعات</a:t>
            </a:r>
            <a:endParaRPr lang="fa-IR" dirty="0"/>
          </a:p>
        </p:txBody>
      </p:sp>
      <p:sp>
        <p:nvSpPr>
          <p:cNvPr id="3" name="Content Placeholder 2"/>
          <p:cNvSpPr>
            <a:spLocks noGrp="1"/>
          </p:cNvSpPr>
          <p:nvPr>
            <p:ph idx="1"/>
          </p:nvPr>
        </p:nvSpPr>
        <p:spPr>
          <a:xfrm>
            <a:off x="357158" y="1285860"/>
            <a:ext cx="8501122" cy="4840303"/>
          </a:xfrm>
        </p:spPr>
        <p:txBody>
          <a:bodyPr>
            <a:normAutofit fontScale="85000" lnSpcReduction="10000"/>
          </a:bodyPr>
          <a:lstStyle/>
          <a:p>
            <a:pPr algn="just">
              <a:lnSpc>
                <a:spcPct val="120000"/>
              </a:lnSpc>
              <a:buClr>
                <a:srgbClr val="C00000"/>
              </a:buClr>
              <a:buFont typeface="Wingdings" pitchFamily="2" charset="2"/>
              <a:buChar char="Ø"/>
            </a:pPr>
            <a:r>
              <a:rPr lang="fa-IR" b="1" dirty="0" smtClean="0">
                <a:solidFill>
                  <a:schemeClr val="tx2"/>
                </a:solidFill>
              </a:rPr>
              <a:t>اشتباهات در ثبت داده ها باید به سرعت شناسایی و تصحیح شود. </a:t>
            </a:r>
          </a:p>
          <a:p>
            <a:pPr algn="just">
              <a:lnSpc>
                <a:spcPct val="120000"/>
              </a:lnSpc>
              <a:buClr>
                <a:srgbClr val="C00000"/>
              </a:buClr>
              <a:buFont typeface="Wingdings" pitchFamily="2" charset="2"/>
              <a:buChar char="Ø"/>
            </a:pPr>
            <a:r>
              <a:rPr lang="fa-IR" b="1" dirty="0" smtClean="0">
                <a:solidFill>
                  <a:schemeClr val="tx2"/>
                </a:solidFill>
              </a:rPr>
              <a:t>توصیه می شود کنترل تصادفی و متناوب اطلاعات وارد شده  براي 5  درصد داده ها انجام شود این کارشامل استخراج مجدد و کنترل اطلاعات وارد شده است. افراد مسئول جمع آوري و ورود داده ها باید گزارش   تهیه شده از رخدادها را با مشکلات موجود مستند کنند. محتویات این  گزارش باید بصورت دوره اي و توسط کسانی که مسئول کیفیت مراقبت در بیمارستان هستند مورد بحث قرار گیرد.</a:t>
            </a:r>
          </a:p>
          <a:p>
            <a:pPr algn="l">
              <a:lnSpc>
                <a:spcPct val="120000"/>
              </a:lnSpc>
              <a:buNone/>
            </a:pPr>
            <a:r>
              <a:rPr lang="en-US" dirty="0" smtClean="0">
                <a:solidFill>
                  <a:schemeClr val="tx2"/>
                </a:solidFill>
              </a:rPr>
              <a:t>http://www.iman.health.gov.ir/sites/1394/94 </a:t>
            </a:r>
          </a:p>
          <a:p>
            <a:pPr algn="just">
              <a:lnSpc>
                <a:spcPct val="120000"/>
              </a:lnSpc>
              <a:buNone/>
            </a:pPr>
            <a:r>
              <a:rPr lang="en-US" dirty="0" smtClean="0">
                <a:solidFill>
                  <a:schemeClr val="tx2"/>
                </a:solidFill>
              </a:rPr>
              <a:t>/Forms/AllItems.aspx</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بررسی موارد مادران نزدیک به مرگ</a:t>
            </a:r>
            <a:endParaRPr lang="fa-IR" dirty="0">
              <a:solidFill>
                <a:srgbClr val="C00000"/>
              </a:solidFill>
            </a:endParaRPr>
          </a:p>
        </p:txBody>
      </p:sp>
      <p:sp>
        <p:nvSpPr>
          <p:cNvPr id="3" name="Content Placeholder 2"/>
          <p:cNvSpPr>
            <a:spLocks noGrp="1"/>
          </p:cNvSpPr>
          <p:nvPr>
            <p:ph idx="1"/>
          </p:nvPr>
        </p:nvSpPr>
        <p:spPr>
          <a:xfrm>
            <a:off x="71406" y="1357298"/>
            <a:ext cx="8929718" cy="5143536"/>
          </a:xfrm>
        </p:spPr>
        <p:txBody>
          <a:bodyPr>
            <a:noAutofit/>
          </a:bodyPr>
          <a:lstStyle/>
          <a:p>
            <a:pPr algn="just">
              <a:buClr>
                <a:srgbClr val="C00000"/>
              </a:buClr>
              <a:buFont typeface="Wingdings" pitchFamily="2" charset="2"/>
              <a:buChar char="Ø"/>
            </a:pPr>
            <a:r>
              <a:rPr lang="fa-IR" sz="2800" b="1" dirty="0" smtClean="0">
                <a:solidFill>
                  <a:schemeClr val="tx2"/>
                </a:solidFill>
              </a:rPr>
              <a:t>استفاده از ساختارهاي موجود و یا در صورت لزوم، ایجاد ساختارهاي  جدید براي استقراررویکرد "مادران نزدیک به مرگ"میتواند تغییر ایجاد کند و در درازمدت زمینه ایجاد اقدامات و بهبود کیفیت را فراهم کند.</a:t>
            </a:r>
          </a:p>
          <a:p>
            <a:pPr algn="just">
              <a:buClr>
                <a:srgbClr val="C00000"/>
              </a:buClr>
              <a:buFont typeface="Wingdings" pitchFamily="2" charset="2"/>
              <a:buChar char="Ø"/>
            </a:pPr>
            <a:r>
              <a:rPr lang="fa-IR" sz="2800" b="1" dirty="0" smtClean="0">
                <a:solidFill>
                  <a:schemeClr val="tx2"/>
                </a:solidFill>
              </a:rPr>
              <a:t>کمیته عوارض شدید،کمیته مرگ ومیرمادران و یا دیگر گروههاي مشابه، جایگاه ایده آلی براي اجراي این روش در مراکزدرمانی می باشند.</a:t>
            </a:r>
          </a:p>
          <a:p>
            <a:pPr algn="just">
              <a:buClr>
                <a:srgbClr val="C00000"/>
              </a:buClr>
              <a:buFont typeface="Wingdings" pitchFamily="2" charset="2"/>
              <a:buChar char="Ø"/>
            </a:pPr>
            <a:r>
              <a:rPr lang="fa-IR" sz="2800" b="1" dirty="0" smtClean="0">
                <a:solidFill>
                  <a:schemeClr val="tx2"/>
                </a:solidFill>
              </a:rPr>
              <a:t>لازم است فردي به عنوان مسئول هماهنگی که همه فعالیتهاي مربوط به اجراي این رویکرد را در سطح بیمارستان پیگیري کند وجود داشته باشد</a:t>
            </a:r>
          </a:p>
          <a:p>
            <a:pPr algn="just">
              <a:buClr>
                <a:srgbClr val="C00000"/>
              </a:buClr>
              <a:buFont typeface="Wingdings" pitchFamily="2" charset="2"/>
              <a:buChar char="Ø"/>
            </a:pPr>
            <a:r>
              <a:rPr lang="fa-IR" sz="2800" b="1" dirty="0" smtClean="0">
                <a:solidFill>
                  <a:schemeClr val="tx2"/>
                </a:solidFill>
              </a:rPr>
              <a:t>فرد منصوب شده براي اجراي این رویکرددانش بالینی خوبی از عوارض شدید مادري داشته و همچنین باید ظرفیت رهبري و ایجاد انگیزش در   کارکنان بیمارستان را براي تغییر روش داشته باشد. </a:t>
            </a:r>
            <a:endParaRPr lang="fa-IR" sz="28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404664"/>
            <a:ext cx="7272808" cy="1052736"/>
          </a:xfrm>
        </p:spPr>
        <p:txBody>
          <a:bodyPr/>
          <a:lstStyle/>
          <a:p>
            <a:pPr algn="ctr"/>
            <a:r>
              <a:rPr lang="fa-IR" dirty="0" smtClean="0">
                <a:solidFill>
                  <a:srgbClr val="FF0000"/>
                </a:solidFill>
                <a:cs typeface="B Titr" panose="00000700000000000000" pitchFamily="2" charset="-78"/>
              </a:rPr>
              <a:t>تعریف </a:t>
            </a:r>
            <a:r>
              <a:rPr lang="fa-IR" dirty="0" smtClean="0">
                <a:solidFill>
                  <a:srgbClr val="FF0000"/>
                </a:solidFill>
                <a:cs typeface="B Titr" panose="00000700000000000000" pitchFamily="2" charset="-78"/>
              </a:rPr>
              <a:t>مادران نزدیک به مرگ</a:t>
            </a:r>
            <a:endParaRPr lang="fa-IR" dirty="0">
              <a:solidFill>
                <a:srgbClr val="FF0000"/>
              </a:solidFill>
              <a:cs typeface="B Titr" panose="00000700000000000000" pitchFamily="2" charset="-78"/>
            </a:endParaRPr>
          </a:p>
        </p:txBody>
      </p:sp>
      <p:sp>
        <p:nvSpPr>
          <p:cNvPr id="3" name="Content Placeholder 2"/>
          <p:cNvSpPr>
            <a:spLocks noGrp="1"/>
          </p:cNvSpPr>
          <p:nvPr>
            <p:ph idx="1"/>
          </p:nvPr>
        </p:nvSpPr>
        <p:spPr>
          <a:xfrm>
            <a:off x="251520" y="1484784"/>
            <a:ext cx="8572560" cy="4752528"/>
          </a:xfrm>
        </p:spPr>
        <p:txBody>
          <a:bodyPr>
            <a:normAutofit lnSpcReduction="10000"/>
          </a:bodyPr>
          <a:lstStyle/>
          <a:p>
            <a:pPr marL="0" indent="0" algn="just">
              <a:lnSpc>
                <a:spcPct val="150000"/>
              </a:lnSpc>
              <a:buClr>
                <a:srgbClr val="C00000"/>
              </a:buClr>
              <a:buNone/>
            </a:pPr>
            <a:r>
              <a:rPr lang="fa-IR" sz="3600" b="1" dirty="0">
                <a:solidFill>
                  <a:schemeClr val="tx2"/>
                </a:solidFill>
                <a:cs typeface="B Titr" panose="00000700000000000000" pitchFamily="2" charset="-78"/>
              </a:rPr>
              <a:t>مادران </a:t>
            </a:r>
            <a:r>
              <a:rPr lang="fa-IR" sz="3600" b="1" dirty="0" smtClean="0">
                <a:solidFill>
                  <a:schemeClr val="tx2"/>
                </a:solidFill>
                <a:cs typeface="B Titr" panose="00000700000000000000" pitchFamily="2" charset="-78"/>
              </a:rPr>
              <a:t>نزدیک به مرگ </a:t>
            </a:r>
            <a:r>
              <a:rPr lang="en-US" sz="3600" b="1" dirty="0" smtClean="0">
                <a:solidFill>
                  <a:schemeClr val="tx2"/>
                </a:solidFill>
                <a:cs typeface="B Titr" panose="00000700000000000000" pitchFamily="2" charset="-78"/>
              </a:rPr>
              <a:t>(near miss)</a:t>
            </a:r>
            <a:endParaRPr lang="fa-IR" sz="3600" b="1" dirty="0">
              <a:solidFill>
                <a:schemeClr val="tx2"/>
              </a:solidFill>
              <a:cs typeface="B Titr" panose="00000700000000000000" pitchFamily="2" charset="-78"/>
            </a:endParaRPr>
          </a:p>
          <a:p>
            <a:pPr algn="just">
              <a:lnSpc>
                <a:spcPct val="150000"/>
              </a:lnSpc>
              <a:buClr>
                <a:srgbClr val="C00000"/>
              </a:buClr>
              <a:buFont typeface="Wingdings" pitchFamily="2" charset="2"/>
              <a:buChar char="Ø"/>
            </a:pPr>
            <a:r>
              <a:rPr lang="fa-IR" b="1" dirty="0">
                <a:solidFill>
                  <a:schemeClr val="tx2"/>
                </a:solidFill>
              </a:rPr>
              <a:t>به </a:t>
            </a:r>
            <a:r>
              <a:rPr lang="fa-IR" b="1" dirty="0" smtClean="0">
                <a:solidFill>
                  <a:schemeClr val="tx2"/>
                </a:solidFill>
              </a:rPr>
              <a:t>عوارض شدید </a:t>
            </a:r>
            <a:r>
              <a:rPr lang="fa-IR" b="1" dirty="0">
                <a:solidFill>
                  <a:schemeClr val="tx2"/>
                </a:solidFill>
              </a:rPr>
              <a:t>دوران بارداري، زایمان و یا تا 42 روز </a:t>
            </a:r>
            <a:r>
              <a:rPr lang="fa-IR" b="1" dirty="0" smtClean="0">
                <a:solidFill>
                  <a:schemeClr val="tx2"/>
                </a:solidFill>
              </a:rPr>
              <a:t>   پس از </a:t>
            </a:r>
            <a:r>
              <a:rPr lang="fa-IR" b="1" dirty="0">
                <a:solidFill>
                  <a:schemeClr val="tx2"/>
                </a:solidFill>
              </a:rPr>
              <a:t>زایمان که </a:t>
            </a:r>
            <a:r>
              <a:rPr lang="fa-IR" b="1" dirty="0" smtClean="0">
                <a:solidFill>
                  <a:schemeClr val="tx2"/>
                </a:solidFill>
              </a:rPr>
              <a:t>مادر را </a:t>
            </a:r>
            <a:r>
              <a:rPr lang="fa-IR" b="1" dirty="0">
                <a:solidFill>
                  <a:schemeClr val="tx2"/>
                </a:solidFill>
              </a:rPr>
              <a:t>تا پاي </a:t>
            </a:r>
            <a:r>
              <a:rPr lang="fa-IR" b="1" dirty="0" smtClean="0">
                <a:solidFill>
                  <a:schemeClr val="tx2"/>
                </a:solidFill>
              </a:rPr>
              <a:t>مرگ برده </a:t>
            </a:r>
            <a:r>
              <a:rPr lang="fa-IR" b="1" dirty="0">
                <a:solidFill>
                  <a:schemeClr val="tx2"/>
                </a:solidFill>
              </a:rPr>
              <a:t>ولی از آن </a:t>
            </a:r>
            <a:r>
              <a:rPr lang="fa-IR" b="1" dirty="0" smtClean="0">
                <a:solidFill>
                  <a:schemeClr val="tx2"/>
                </a:solidFill>
              </a:rPr>
              <a:t>      موربیدیتی </a:t>
            </a:r>
            <a:r>
              <a:rPr lang="fa-IR" b="1" dirty="0">
                <a:solidFill>
                  <a:schemeClr val="tx2"/>
                </a:solidFill>
              </a:rPr>
              <a:t>یا عارضه نجات یافته </a:t>
            </a:r>
            <a:r>
              <a:rPr lang="fa-IR" b="1" dirty="0" smtClean="0">
                <a:solidFill>
                  <a:schemeClr val="tx2"/>
                </a:solidFill>
              </a:rPr>
              <a:t>اطلاق میشود. </a:t>
            </a:r>
            <a:endParaRPr lang="fa-IR" b="1" dirty="0" smtClean="0">
              <a:solidFill>
                <a:schemeClr val="tx2"/>
              </a:solidFill>
            </a:endParaRPr>
          </a:p>
          <a:p>
            <a:pPr algn="just">
              <a:lnSpc>
                <a:spcPct val="150000"/>
              </a:lnSpc>
              <a:buClr>
                <a:srgbClr val="C00000"/>
              </a:buClr>
              <a:buFont typeface="Wingdings" pitchFamily="2" charset="2"/>
              <a:buChar char="Ø"/>
            </a:pPr>
            <a:r>
              <a:rPr lang="fa-IR" b="1" dirty="0" smtClean="0">
                <a:solidFill>
                  <a:schemeClr val="tx2"/>
                </a:solidFill>
              </a:rPr>
              <a:t>در </a:t>
            </a:r>
            <a:r>
              <a:rPr lang="fa-IR" b="1" dirty="0">
                <a:solidFill>
                  <a:schemeClr val="tx2"/>
                </a:solidFill>
              </a:rPr>
              <a:t>عمل به </a:t>
            </a:r>
            <a:r>
              <a:rPr lang="fa-IR" b="1" dirty="0" smtClean="0">
                <a:solidFill>
                  <a:schemeClr val="tx2"/>
                </a:solidFill>
              </a:rPr>
              <a:t> زنانی </a:t>
            </a:r>
            <a:r>
              <a:rPr lang="fa-IR" b="1" dirty="0">
                <a:solidFill>
                  <a:schemeClr val="tx2"/>
                </a:solidFill>
              </a:rPr>
              <a:t>گفته میشود که </a:t>
            </a:r>
            <a:r>
              <a:rPr lang="fa-IR" b="1" dirty="0" smtClean="0">
                <a:solidFill>
                  <a:schemeClr val="tx2"/>
                </a:solidFill>
              </a:rPr>
              <a:t>از عوامل </a:t>
            </a:r>
            <a:r>
              <a:rPr lang="fa-IR" b="1" dirty="0">
                <a:solidFill>
                  <a:schemeClr val="tx2"/>
                </a:solidFill>
              </a:rPr>
              <a:t>تهدید </a:t>
            </a:r>
            <a:r>
              <a:rPr lang="fa-IR" b="1" dirty="0" smtClean="0">
                <a:solidFill>
                  <a:schemeClr val="tx2"/>
                </a:solidFill>
              </a:rPr>
              <a:t>کننده </a:t>
            </a:r>
          </a:p>
          <a:p>
            <a:pPr marL="0" indent="0" algn="just">
              <a:lnSpc>
                <a:spcPct val="150000"/>
              </a:lnSpc>
              <a:buClr>
                <a:srgbClr val="C00000"/>
              </a:buClr>
              <a:buNone/>
            </a:pPr>
            <a:r>
              <a:rPr lang="fa-IR" b="1" dirty="0" smtClean="0">
                <a:solidFill>
                  <a:schemeClr val="tx2"/>
                </a:solidFill>
              </a:rPr>
              <a:t>حیات (</a:t>
            </a:r>
            <a:r>
              <a:rPr lang="fa-IR" b="1" dirty="0" smtClean="0">
                <a:solidFill>
                  <a:schemeClr val="tx2"/>
                </a:solidFill>
              </a:rPr>
              <a:t>به عنوان </a:t>
            </a:r>
            <a:r>
              <a:rPr lang="fa-IR" b="1" dirty="0">
                <a:solidFill>
                  <a:schemeClr val="tx2"/>
                </a:solidFill>
              </a:rPr>
              <a:t>مثال نارسائی ارگان)، جان به در برده اند.</a:t>
            </a:r>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827584" y="304800"/>
            <a:ext cx="6768802" cy="65532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fa-IR" dirty="0" smtClean="0">
                <a:solidFill>
                  <a:srgbClr val="C00000"/>
                </a:solidFill>
              </a:rPr>
              <a:t>                                شاخص های برنامه</a:t>
            </a:r>
            <a:endParaRPr lang="fa-IR" dirty="0">
              <a:solidFill>
                <a:srgbClr val="C00000"/>
              </a:solidFill>
            </a:endParaRPr>
          </a:p>
        </p:txBody>
      </p:sp>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شاخص ها </a:t>
            </a:r>
            <a:endParaRPr lang="fa-IR" dirty="0">
              <a:solidFill>
                <a:srgbClr val="C00000"/>
              </a:solidFill>
            </a:endParaRPr>
          </a:p>
        </p:txBody>
      </p:sp>
      <p:sp>
        <p:nvSpPr>
          <p:cNvPr id="3" name="Content Placeholder 2"/>
          <p:cNvSpPr>
            <a:spLocks noGrp="1"/>
          </p:cNvSpPr>
          <p:nvPr>
            <p:ph idx="1"/>
          </p:nvPr>
        </p:nvSpPr>
        <p:spPr>
          <a:xfrm>
            <a:off x="214282" y="1600200"/>
            <a:ext cx="8472518" cy="4525963"/>
          </a:xfrm>
        </p:spPr>
        <p:txBody>
          <a:bodyPr/>
          <a:lstStyle/>
          <a:p>
            <a:pPr algn="just">
              <a:buClr>
                <a:srgbClr val="C00000"/>
              </a:buClr>
              <a:buFont typeface="Wingdings" pitchFamily="2" charset="2"/>
              <a:buChar char="Ø"/>
            </a:pPr>
            <a:r>
              <a:rPr lang="fa-IR" b="1" dirty="0" smtClean="0">
                <a:solidFill>
                  <a:schemeClr val="tx2"/>
                </a:solidFill>
              </a:rPr>
              <a:t>شیوع پیامد شدید مادري شاخصی است که استفاده می شود یعنی:</a:t>
            </a:r>
          </a:p>
          <a:p>
            <a:pPr algn="ctr">
              <a:buNone/>
            </a:pPr>
            <a:r>
              <a:rPr lang="fa-IR" b="1" dirty="0" smtClean="0">
                <a:solidFill>
                  <a:srgbClr val="FF0000"/>
                </a:solidFill>
              </a:rPr>
              <a:t>مرگ و میر مادران + موارد نزدیک به مرگ</a:t>
            </a:r>
          </a:p>
          <a:p>
            <a:pPr algn="ctr">
              <a:buNone/>
            </a:pPr>
            <a:r>
              <a:rPr lang="fa-IR" b="1" dirty="0" smtClean="0">
                <a:solidFill>
                  <a:srgbClr val="FF0000"/>
                </a:solidFill>
              </a:rPr>
              <a:t>تعداد زنان زایمان کرده در یک دوره زمانی</a:t>
            </a:r>
          </a:p>
          <a:p>
            <a:pPr algn="just">
              <a:buNone/>
            </a:pPr>
            <a:r>
              <a:rPr lang="fa-IR" b="1" dirty="0" smtClean="0">
                <a:solidFill>
                  <a:schemeClr val="tx2"/>
                </a:solidFill>
              </a:rPr>
              <a:t>انتظار می رود شیوع آن بین 7/5 مورد به ازاي یک هزار    زایمان باشد</a:t>
            </a:r>
            <a:endParaRPr lang="fa-IR" dirty="0">
              <a:solidFill>
                <a:schemeClr val="tx2"/>
              </a:solidFill>
            </a:endParaRPr>
          </a:p>
        </p:txBody>
      </p:sp>
      <p:cxnSp>
        <p:nvCxnSpPr>
          <p:cNvPr id="5" name="Straight Connector 4"/>
          <p:cNvCxnSpPr/>
          <p:nvPr/>
        </p:nvCxnSpPr>
        <p:spPr>
          <a:xfrm>
            <a:off x="1357290" y="3214686"/>
            <a:ext cx="6500858" cy="1588"/>
          </a:xfrm>
          <a:prstGeom prst="line">
            <a:avLst/>
          </a:prstGeom>
        </p:spPr>
        <p:style>
          <a:lnRef idx="1">
            <a:schemeClr val="accent2"/>
          </a:lnRef>
          <a:fillRef idx="0">
            <a:schemeClr val="accent2"/>
          </a:fillRef>
          <a:effectRef idx="0">
            <a:schemeClr val="accent2"/>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شاخص ها</a:t>
            </a:r>
            <a:endParaRPr lang="fa-IR" dirty="0">
              <a:solidFill>
                <a:srgbClr val="C00000"/>
              </a:solidFill>
            </a:endParaRPr>
          </a:p>
        </p:txBody>
      </p:sp>
      <p:sp>
        <p:nvSpPr>
          <p:cNvPr id="3" name="Content Placeholder 2"/>
          <p:cNvSpPr>
            <a:spLocks noGrp="1"/>
          </p:cNvSpPr>
          <p:nvPr>
            <p:ph idx="1"/>
          </p:nvPr>
        </p:nvSpPr>
        <p:spPr>
          <a:xfrm>
            <a:off x="285720" y="1214422"/>
            <a:ext cx="8572560" cy="5000660"/>
          </a:xfrm>
        </p:spPr>
        <p:txBody>
          <a:bodyPr>
            <a:noAutofit/>
          </a:bodyPr>
          <a:lstStyle/>
          <a:p>
            <a:pPr algn="just">
              <a:buClr>
                <a:srgbClr val="C00000"/>
              </a:buClr>
              <a:buFont typeface="Wingdings" pitchFamily="2" charset="2"/>
              <a:buChar char="Ø"/>
            </a:pPr>
            <a:r>
              <a:rPr lang="fa-IR" sz="2800" b="1" dirty="0" smtClean="0">
                <a:solidFill>
                  <a:schemeClr val="tx2"/>
                </a:solidFill>
              </a:rPr>
              <a:t>براساس آمار </a:t>
            </a:r>
            <a:r>
              <a:rPr lang="en-US" sz="2400" b="1" dirty="0" smtClean="0">
                <a:solidFill>
                  <a:schemeClr val="tx2"/>
                </a:solidFill>
              </a:rPr>
              <a:t>WHO</a:t>
            </a:r>
            <a:r>
              <a:rPr lang="fa-IR" sz="2800" b="1" dirty="0" smtClean="0">
                <a:solidFill>
                  <a:schemeClr val="tx2"/>
                </a:solidFill>
              </a:rPr>
              <a:t>، به دست آوردن نمونه هایی که حاوي حداقل20 مورد پیامد شدید مادري به ازاي یک هزار زایمان باشد مطلوب فرض می شود.</a:t>
            </a:r>
          </a:p>
          <a:p>
            <a:pPr algn="just">
              <a:buClr>
                <a:srgbClr val="C00000"/>
              </a:buClr>
              <a:buFont typeface="Wingdings" pitchFamily="2" charset="2"/>
              <a:buChar char="Ø"/>
            </a:pPr>
            <a:r>
              <a:rPr lang="fa-IR" sz="2800" b="1" dirty="0" smtClean="0">
                <a:solidFill>
                  <a:schemeClr val="tx2"/>
                </a:solidFill>
              </a:rPr>
              <a:t>ازنمونه گیري باسایزکوچکتر باید اجتناب شود چون ممکن است نتایج دقیقی بدست نیاید.</a:t>
            </a:r>
          </a:p>
          <a:p>
            <a:pPr algn="just">
              <a:buClr>
                <a:srgbClr val="C00000"/>
              </a:buClr>
              <a:buFont typeface="Wingdings" pitchFamily="2" charset="2"/>
              <a:buChar char="Ø"/>
            </a:pPr>
            <a:r>
              <a:rPr lang="fa-IR" sz="2800" b="1" dirty="0" smtClean="0">
                <a:solidFill>
                  <a:schemeClr val="tx2"/>
                </a:solidFill>
              </a:rPr>
              <a:t>گرچه ارزیابی کیفیت خدمات وبهبود آن در یک چرخه سالیانه مطلوب است ولی آنچه از شما انتظار می رود پس از ارزیابی اولیه، جمع     آوري داده ها همزمان با اجراي مداخلات بهبود کیفیت مداوم انجام  شود. نکته مهم این است که، ارزیابی اولیه نباید پایان یابد زیرا به   خودي خود گام هاي اولیه در جهت تقویت نظام سلامت و بهبود کیفیت مراقبت را ایجاد میکند.</a:t>
            </a:r>
            <a:endParaRPr lang="fa-IR" sz="2800"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شاخص ها</a:t>
            </a:r>
            <a:endParaRPr lang="fa-IR" dirty="0"/>
          </a:p>
        </p:txBody>
      </p:sp>
      <p:sp>
        <p:nvSpPr>
          <p:cNvPr id="3" name="Content Placeholder 2"/>
          <p:cNvSpPr>
            <a:spLocks noGrp="1"/>
          </p:cNvSpPr>
          <p:nvPr>
            <p:ph idx="1"/>
          </p:nvPr>
        </p:nvSpPr>
        <p:spPr>
          <a:xfrm>
            <a:off x="457200" y="1600201"/>
            <a:ext cx="8229600" cy="2471742"/>
          </a:xfrm>
        </p:spPr>
        <p:txBody>
          <a:bodyPr/>
          <a:lstStyle/>
          <a:p>
            <a:pPr algn="just">
              <a:buClr>
                <a:srgbClr val="C00000"/>
              </a:buClr>
              <a:buFont typeface="Wingdings" pitchFamily="2" charset="2"/>
              <a:buChar char="Ø"/>
            </a:pPr>
            <a:r>
              <a:rPr lang="fa-IR" b="1" dirty="0" smtClean="0">
                <a:solidFill>
                  <a:schemeClr val="tx2"/>
                </a:solidFill>
              </a:rPr>
              <a:t>اطلاعات به دست آمده از زنان نزدیک به مرگ ، ارائه    دهندگان مراقبت و مدیران باید اجزایی از ممیزي بالینی   مبتنی بر شاخص مادران نزدیک به مرگ باشد.</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تعاریف شاخص ها</a:t>
            </a:r>
            <a:endParaRPr lang="fa-IR" dirty="0">
              <a:solidFill>
                <a:srgbClr val="C00000"/>
              </a:solidFill>
            </a:endParaRPr>
          </a:p>
        </p:txBody>
      </p:sp>
      <p:sp>
        <p:nvSpPr>
          <p:cNvPr id="3" name="Content Placeholder 2"/>
          <p:cNvSpPr>
            <a:spLocks noGrp="1"/>
          </p:cNvSpPr>
          <p:nvPr>
            <p:ph idx="1"/>
          </p:nvPr>
        </p:nvSpPr>
        <p:spPr/>
        <p:txBody>
          <a:bodyPr>
            <a:normAutofit/>
          </a:bodyPr>
          <a:lstStyle/>
          <a:p>
            <a:pPr algn="just">
              <a:buClr>
                <a:srgbClr val="C00000"/>
              </a:buClr>
              <a:buFont typeface="Wingdings" pitchFamily="2" charset="2"/>
              <a:buChar char="Ø"/>
            </a:pPr>
            <a:r>
              <a:rPr lang="fa-IR" b="1" dirty="0" smtClean="0">
                <a:solidFill>
                  <a:schemeClr val="tx2"/>
                </a:solidFill>
              </a:rPr>
              <a:t>مادران نزدیک به مرگ</a:t>
            </a:r>
          </a:p>
          <a:p>
            <a:pPr algn="just">
              <a:buClr>
                <a:srgbClr val="C00000"/>
              </a:buClr>
              <a:buNone/>
            </a:pPr>
            <a:r>
              <a:rPr lang="fa-IR" b="1" dirty="0" smtClean="0">
                <a:solidFill>
                  <a:schemeClr val="tx2"/>
                </a:solidFill>
              </a:rPr>
              <a:t> </a:t>
            </a:r>
            <a:r>
              <a:rPr lang="en-US" b="1" dirty="0" smtClean="0">
                <a:solidFill>
                  <a:srgbClr val="C00000"/>
                </a:solidFill>
              </a:rPr>
              <a:t>:(MNM) Maternal near-miss</a:t>
            </a:r>
            <a:r>
              <a:rPr lang="fa-IR" b="1" dirty="0" smtClean="0">
                <a:solidFill>
                  <a:schemeClr val="tx2"/>
                </a:solidFill>
              </a:rPr>
              <a:t>منظور زنانی است که به علت عوارض بارداري، زایمان و تا 42 روز پس از ختم بارداري تا نزدیکی مرگ رفته اما نجات یافته اند.</a:t>
            </a:r>
          </a:p>
          <a:p>
            <a:pPr algn="just">
              <a:buClr>
                <a:srgbClr val="C00000"/>
              </a:buClr>
              <a:buFont typeface="Wingdings" pitchFamily="2" charset="2"/>
              <a:buChar char="Ø"/>
            </a:pPr>
            <a:r>
              <a:rPr lang="fa-IR" b="1" dirty="0" smtClean="0">
                <a:solidFill>
                  <a:srgbClr val="C00000"/>
                </a:solidFill>
              </a:rPr>
              <a:t>پیامد شدید مادري </a:t>
            </a:r>
            <a:r>
              <a:rPr lang="en-US" b="1" dirty="0" smtClean="0">
                <a:solidFill>
                  <a:srgbClr val="C00000"/>
                </a:solidFill>
              </a:rPr>
              <a:t>:Severe maternal outcome</a:t>
            </a:r>
            <a:r>
              <a:rPr lang="fa-IR" b="1" dirty="0" smtClean="0">
                <a:solidFill>
                  <a:srgbClr val="C00000"/>
                </a:solidFill>
              </a:rPr>
              <a:t> </a:t>
            </a:r>
            <a:r>
              <a:rPr lang="fa-IR" b="1" dirty="0" smtClean="0">
                <a:solidFill>
                  <a:schemeClr val="tx2"/>
                </a:solidFill>
              </a:rPr>
              <a:t>اشاره به یک وضعیت تهدید کننده حیات ( یعنی اختلال    عملکرد اعضاي بدن دارد ) و شامل مرگ و میر مادران+  موارد نزدیک به مرگ است.</a:t>
            </a:r>
            <a:endParaRPr lang="fa-IR" dirty="0">
              <a:solidFill>
                <a:schemeClr val="tx2"/>
              </a:solidFill>
            </a:endParaRP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تعاریف شاخص ها </a:t>
            </a:r>
            <a:endParaRPr lang="fa-IR" dirty="0"/>
          </a:p>
        </p:txBody>
      </p:sp>
      <p:sp>
        <p:nvSpPr>
          <p:cNvPr id="3" name="Content Placeholder 2"/>
          <p:cNvSpPr>
            <a:spLocks noGrp="1"/>
          </p:cNvSpPr>
          <p:nvPr>
            <p:ph idx="1"/>
          </p:nvPr>
        </p:nvSpPr>
        <p:spPr>
          <a:xfrm>
            <a:off x="457200" y="1142984"/>
            <a:ext cx="8229600" cy="4983179"/>
          </a:xfrm>
        </p:spPr>
        <p:txBody>
          <a:bodyPr>
            <a:normAutofit fontScale="92500" lnSpcReduction="20000"/>
          </a:bodyPr>
          <a:lstStyle/>
          <a:p>
            <a:pPr algn="just">
              <a:buFont typeface="Wingdings" pitchFamily="2" charset="2"/>
              <a:buChar char="Ø"/>
            </a:pPr>
            <a:r>
              <a:rPr lang="fa-IR" b="1" dirty="0" smtClean="0">
                <a:solidFill>
                  <a:srgbClr val="C00000"/>
                </a:solidFill>
              </a:rPr>
              <a:t>مادران در معرض تهدید زندگی</a:t>
            </a:r>
          </a:p>
          <a:p>
            <a:pPr algn="just">
              <a:buNone/>
            </a:pPr>
            <a:r>
              <a:rPr lang="en-US" sz="3000" b="1" dirty="0" smtClean="0">
                <a:solidFill>
                  <a:srgbClr val="C00000"/>
                </a:solidFill>
              </a:rPr>
              <a:t>WLTC (Women with life threatening condition </a:t>
            </a:r>
            <a:r>
              <a:rPr lang="fa-IR" b="1" dirty="0" smtClean="0">
                <a:solidFill>
                  <a:schemeClr val="tx2"/>
                </a:solidFill>
              </a:rPr>
              <a:t>مجموع موارد" مادران نزدیک به مرگ" و مرگ مادري است.  </a:t>
            </a:r>
            <a:r>
              <a:rPr lang="en-US" b="1" dirty="0" smtClean="0">
                <a:solidFill>
                  <a:schemeClr val="tx2"/>
                </a:solidFill>
              </a:rPr>
              <a:t>(MD + MNM = WLTC)</a:t>
            </a:r>
          </a:p>
          <a:p>
            <a:pPr algn="just">
              <a:buFont typeface="Wingdings" pitchFamily="2" charset="2"/>
              <a:buChar char="Ø"/>
            </a:pPr>
            <a:r>
              <a:rPr lang="fa-IR" b="1" dirty="0" smtClean="0">
                <a:solidFill>
                  <a:srgbClr val="C00000"/>
                </a:solidFill>
              </a:rPr>
              <a:t>نسبت پیامد شدید مادري</a:t>
            </a:r>
          </a:p>
          <a:p>
            <a:pPr algn="just">
              <a:buNone/>
            </a:pPr>
            <a:r>
              <a:rPr lang="en-US" b="1" dirty="0" smtClean="0">
                <a:solidFill>
                  <a:srgbClr val="C00000"/>
                </a:solidFill>
              </a:rPr>
              <a:t>Severe maternal outcome ratio (SMOR)</a:t>
            </a:r>
          </a:p>
          <a:p>
            <a:pPr algn="just">
              <a:buNone/>
            </a:pPr>
            <a:r>
              <a:rPr lang="fa-IR" b="1" dirty="0" smtClean="0">
                <a:solidFill>
                  <a:schemeClr val="tx2"/>
                </a:solidFill>
              </a:rPr>
              <a:t>عبارتست از نسبت پیامد شدید مادري به تعدادي از زنان که با  شرایط تهدید زندگی مواجه هستند </a:t>
            </a:r>
            <a:r>
              <a:rPr lang="en-US" b="1" dirty="0" smtClean="0">
                <a:solidFill>
                  <a:schemeClr val="tx2"/>
                </a:solidFill>
              </a:rPr>
              <a:t>(MD + MNM)</a:t>
            </a:r>
            <a:r>
              <a:rPr lang="fa-IR" b="1" dirty="0" smtClean="0">
                <a:solidFill>
                  <a:schemeClr val="tx2"/>
                </a:solidFill>
              </a:rPr>
              <a:t> در هر 1000 تولد زنده </a:t>
            </a:r>
            <a:r>
              <a:rPr lang="en-US" b="1" dirty="0" smtClean="0">
                <a:solidFill>
                  <a:schemeClr val="tx2"/>
                </a:solidFill>
              </a:rPr>
              <a:t>(LB)</a:t>
            </a:r>
          </a:p>
          <a:p>
            <a:pPr algn="just">
              <a:buNone/>
            </a:pPr>
            <a:r>
              <a:rPr lang="fa-IR" b="1" dirty="0" smtClean="0">
                <a:solidFill>
                  <a:schemeClr val="tx2"/>
                </a:solidFill>
              </a:rPr>
              <a:t>این شاخص برآوردي از میزان مراقبت و منابع مورد نیاز در یک منطقه را نشان میدهد.</a:t>
            </a:r>
            <a:endParaRPr lang="fa-IR" dirty="0">
              <a:solidFill>
                <a:schemeClr val="tx2"/>
              </a:solidFill>
            </a:endParaRPr>
          </a:p>
        </p:txBody>
      </p:sp>
    </p:spTree>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                                   تعاریف شاخص ها</a:t>
            </a:r>
            <a:endParaRPr lang="fa-IR" dirty="0"/>
          </a:p>
        </p:txBody>
      </p:sp>
      <p:sp>
        <p:nvSpPr>
          <p:cNvPr id="3" name="Content Placeholder 2"/>
          <p:cNvSpPr>
            <a:spLocks noGrp="1"/>
          </p:cNvSpPr>
          <p:nvPr>
            <p:ph idx="1"/>
          </p:nvPr>
        </p:nvSpPr>
        <p:spPr>
          <a:xfrm>
            <a:off x="457200" y="1285860"/>
            <a:ext cx="8229600" cy="4840303"/>
          </a:xfrm>
        </p:spPr>
        <p:txBody>
          <a:bodyPr>
            <a:normAutofit lnSpcReduction="10000"/>
          </a:bodyPr>
          <a:lstStyle/>
          <a:p>
            <a:pPr algn="just">
              <a:buFont typeface="Wingdings" pitchFamily="2" charset="2"/>
              <a:buChar char="Ø"/>
            </a:pPr>
            <a:r>
              <a:rPr lang="fa-IR" b="1" dirty="0" smtClean="0">
                <a:solidFill>
                  <a:srgbClr val="C00000"/>
                </a:solidFill>
              </a:rPr>
              <a:t>نسبت مادران نزدیک به مرگ به مادران فوت شده </a:t>
            </a:r>
          </a:p>
          <a:p>
            <a:pPr algn="just">
              <a:buNone/>
            </a:pPr>
            <a:r>
              <a:rPr lang="en-US" b="1" dirty="0" smtClean="0">
                <a:solidFill>
                  <a:srgbClr val="C00000"/>
                </a:solidFill>
              </a:rPr>
              <a:t>Maternal near-miss mortality ratio </a:t>
            </a:r>
            <a:r>
              <a:rPr lang="fa-IR" b="1" dirty="0" smtClean="0">
                <a:solidFill>
                  <a:schemeClr val="tx2"/>
                </a:solidFill>
              </a:rPr>
              <a:t>نسبت   مادران نزدیک به مرگ به مادران فوت شده </a:t>
            </a:r>
            <a:r>
              <a:rPr lang="en-US" b="1" dirty="0" smtClean="0">
                <a:solidFill>
                  <a:schemeClr val="tx2"/>
                </a:solidFill>
              </a:rPr>
              <a:t>MNM: 1 MD)</a:t>
            </a:r>
            <a:r>
              <a:rPr lang="fa-IR" b="1" dirty="0" smtClean="0">
                <a:solidFill>
                  <a:schemeClr val="tx2"/>
                </a:solidFill>
              </a:rPr>
              <a:t>) هر چه این نسبت بزرگتر باشد نشان از مراقبت   بهتر دارد.</a:t>
            </a:r>
          </a:p>
          <a:p>
            <a:pPr algn="just">
              <a:buFont typeface="Wingdings" pitchFamily="2" charset="2"/>
              <a:buChar char="Ø"/>
            </a:pPr>
            <a:r>
              <a:rPr lang="fa-IR" b="1" dirty="0" smtClean="0">
                <a:solidFill>
                  <a:srgbClr val="C00000"/>
                </a:solidFill>
              </a:rPr>
              <a:t>شاخصهاي پیامد پري ناتال </a:t>
            </a:r>
            <a:r>
              <a:rPr lang="en-US" b="1" dirty="0" err="1" smtClean="0">
                <a:solidFill>
                  <a:srgbClr val="C00000"/>
                </a:solidFill>
              </a:rPr>
              <a:t>Perinatal</a:t>
            </a:r>
            <a:r>
              <a:rPr lang="en-US" b="1" dirty="0" smtClean="0">
                <a:solidFill>
                  <a:srgbClr val="C00000"/>
                </a:solidFill>
              </a:rPr>
              <a:t> outcome indicators</a:t>
            </a:r>
            <a:r>
              <a:rPr lang="fa-IR" b="1" dirty="0" smtClean="0">
                <a:solidFill>
                  <a:srgbClr val="C00000"/>
                </a:solidFill>
              </a:rPr>
              <a:t>: </a:t>
            </a:r>
            <a:r>
              <a:rPr lang="fa-IR" b="1" dirty="0" smtClean="0">
                <a:solidFill>
                  <a:schemeClr val="tx2"/>
                </a:solidFill>
              </a:rPr>
              <a:t>به طور مثال مرگ و میر پري ناتال، مرگ و میر نوزادي و میزان مرگ داخل رحمی جنین) در زمینه   مادران" نزدیک به مرگ" هم می تواند متمم مفیدي براي سایر شاخصها در ارزیابی کیفیت ارائه خدمات باشد.</a:t>
            </a:r>
            <a:endParaRPr lang="fa-IR" dirty="0">
              <a:solidFill>
                <a:schemeClr val="tx2"/>
              </a:solidFill>
            </a:endParaRPr>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857504"/>
            <a:ext cx="8229600" cy="1143000"/>
          </a:xfrm>
        </p:spPr>
        <p:txBody>
          <a:bodyPr>
            <a:noAutofit/>
          </a:bodyPr>
          <a:lstStyle/>
          <a:p>
            <a:pPr algn="just"/>
            <a:r>
              <a:rPr lang="fa-IR" sz="3200" b="1" dirty="0" smtClean="0">
                <a:solidFill>
                  <a:schemeClr val="tx2"/>
                </a:solidFill>
              </a:rPr>
              <a:t>برآورد قابل اعتمادي از مرگ و میر مادران در یک منطقه  جغرافیایی (به عنوان مثال منطقه) در طول یک دوره زمانی خاص به احتمال زیاد بسته به میزان مرگ و میر مادران در خارج از بیمارستان درممیزي بالینی، به چالش کشیده میشود</a:t>
            </a:r>
            <a:br>
              <a:rPr lang="fa-IR" sz="3200" b="1" dirty="0" smtClean="0">
                <a:solidFill>
                  <a:schemeClr val="tx2"/>
                </a:solidFill>
              </a:rPr>
            </a:br>
            <a:r>
              <a:rPr lang="fa-IR" sz="3200" b="1" dirty="0" smtClean="0">
                <a:solidFill>
                  <a:schemeClr val="tx2"/>
                </a:solidFill>
              </a:rPr>
              <a:t>در مقابل، تعیین نسبت زنان مبتلا به عوارض شدید مادري  که به مرکز خدمات درمانی می رسند امکان پذیر است و      اطلاعات را در مورد وقوع تاخیر اولیه ( تاخیر در تشخیص  بیماري به عنوان یک عارضه و تاخیر در درخواست کمک ) و وقوع تاخیر ثانویه ( تاخیر در رسیدن به یک مرکز خدمات درمانی و تاخیر در تصمیم گیري براي دریافت مراقبت ) در  منطقه بهداشتی و درمانی فراهم میکند.</a:t>
            </a:r>
            <a:endParaRPr lang="fa-IR" sz="3200" dirty="0">
              <a:solidFill>
                <a:schemeClr val="tx2"/>
              </a:solidFill>
            </a:endParaRPr>
          </a:p>
        </p:txBody>
      </p:sp>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411807"/>
          </a:xfrm>
        </p:spPr>
        <p:txBody>
          <a:bodyPr>
            <a:normAutofit fontScale="92500" lnSpcReduction="20000"/>
          </a:bodyPr>
          <a:lstStyle/>
          <a:p>
            <a:pPr algn="just"/>
            <a:r>
              <a:rPr lang="fa-IR" b="1" dirty="0" smtClean="0">
                <a:solidFill>
                  <a:schemeClr val="tx2"/>
                </a:solidFill>
              </a:rPr>
              <a:t>انتظار می رود بار شناسایی موارد و جمع آوري داده ها در سطح یک ارائه خدمت در منطقه تحت ارزیابی در حداقل باشد. چرا که زنان با عوارض شدید به احتمال زیاد در بیمارستانها مشاهده می شوند.</a:t>
            </a:r>
          </a:p>
          <a:p>
            <a:pPr algn="just"/>
            <a:r>
              <a:rPr lang="fa-IR" b="1" dirty="0" smtClean="0">
                <a:solidFill>
                  <a:schemeClr val="tx2"/>
                </a:solidFill>
              </a:rPr>
              <a:t>با این حال، سطح یک در ارجاع به سطوح بالاتر درگیر خواهد بود و ثبت لیستی از واجدین شرایطی که ارجاع شده اند، براي ارزیابی نیازها در سطح یک ارائه خدمت کمک می کند. به    عنوان مثال، پرستار یا ارائه دهنده خدمت در شیفت یک مرکز سطح یک ارائه خدمت میتواند براي ثبت در دفتر گزارش      رخدادهاي مربوط به واجدین شرایط در نظر گرفته شود. اگر استراتژي بالا اجرا شود، کارکنان بیمارستان باید در مورد بیمارانی که پتانسیل ابتلا به عوارض شدید را دارند و دردفتر ثبت شده اند به این پرستار هشدار دهند ونیز هماهنگ کننده باید به صورت هفتگی دفتر گزارش را بررسی کند.</a:t>
            </a:r>
            <a:endParaRPr lang="fa-IR" dirty="0">
              <a:solidFill>
                <a:schemeClr val="tx2"/>
              </a:solidFill>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shiva.jpg"/>
          <p:cNvPicPr>
            <a:picLocks noChangeAspect="1" noChangeArrowheads="1"/>
          </p:cNvPicPr>
          <p:nvPr/>
        </p:nvPicPr>
        <p:blipFill rotWithShape="1">
          <a:blip r:embed="rId2" cstate="print"/>
          <a:srcRect l="12241" t="8966" r="11724" b="8046"/>
          <a:stretch/>
        </p:blipFill>
        <p:spPr bwMode="auto">
          <a:xfrm>
            <a:off x="0" y="0"/>
            <a:ext cx="9144000" cy="6306207"/>
          </a:xfrm>
          <a:prstGeom prst="rect">
            <a:avLst/>
          </a:prstGeom>
          <a:noFill/>
        </p:spPr>
      </p:pic>
      <p:sp>
        <p:nvSpPr>
          <p:cNvPr id="2" name="Isosceles Triangle 1"/>
          <p:cNvSpPr/>
          <p:nvPr/>
        </p:nvSpPr>
        <p:spPr>
          <a:xfrm>
            <a:off x="2828229" y="1664661"/>
            <a:ext cx="653069" cy="695186"/>
          </a:xfrm>
          <a:prstGeom prst="triangle">
            <a:avLst>
              <a:gd name="adj" fmla="val 39785"/>
            </a:avLst>
          </a:prstGeom>
          <a:effectLst>
            <a:innerShdw blurRad="63500" dist="50800" dir="2700000">
              <a:prstClr val="black">
                <a:alpha val="50000"/>
              </a:prstClr>
            </a:innerShdw>
          </a:effectLst>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spTree>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160465"/>
            <a:ext cx="8643998" cy="5340369"/>
          </a:xfrm>
        </p:spPr>
        <p:txBody>
          <a:bodyPr>
            <a:normAutofit/>
          </a:bodyPr>
          <a:lstStyle/>
          <a:p>
            <a:pPr algn="just">
              <a:buNone/>
            </a:pPr>
            <a:r>
              <a:rPr lang="fa-IR" b="1" dirty="0" smtClean="0">
                <a:solidFill>
                  <a:schemeClr val="tx2"/>
                </a:solidFill>
              </a:rPr>
              <a:t>در ایجاد رویکرد در یک منطقه فرض باید بر این باشد که در    جامعه، زنانی که اختلال عملکرد حاد ارگان را حین بارداري وزایمان تجربه کرده اند ویا درطی حداقل بازه زمانی مشخص، قادر به رسیدن به یک مرکز خدمات درمانی نباشند زنده   نخواهد ماند(یعنی میزان بقا به احتمال زیاد کمتر از 5٪ است)</a:t>
            </a:r>
          </a:p>
          <a:p>
            <a:pPr algn="just">
              <a:buNone/>
            </a:pPr>
            <a:r>
              <a:rPr lang="fa-IR" b="1" dirty="0" smtClean="0">
                <a:solidFill>
                  <a:schemeClr val="tx2"/>
                </a:solidFill>
              </a:rPr>
              <a:t>براساس این فرض، کیفیت مراقبت مبتنی بر جامعه می تواند از طریق تعداد مرگ ومیرمادران در جامعه (خارج از بیمارستان) و نسبت زنانی که با عوارض شدید مادري به مرکز خدمات درمانی رسیده اند مورد بررسی قرار میگیرد.</a:t>
            </a:r>
            <a:endParaRPr lang="fa-IR" dirty="0">
              <a:solidFill>
                <a:schemeClr val="tx2"/>
              </a:solidFill>
            </a:endParaRPr>
          </a:p>
        </p:txBody>
      </p:sp>
    </p:spTree>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6217"/>
            <a:ext cx="8229600" cy="5483245"/>
          </a:xfrm>
        </p:spPr>
        <p:txBody>
          <a:bodyPr>
            <a:normAutofit/>
          </a:bodyPr>
          <a:lstStyle/>
          <a:p>
            <a:pPr algn="just">
              <a:buNone/>
            </a:pPr>
            <a:r>
              <a:rPr lang="fa-IR" b="1" dirty="0" smtClean="0">
                <a:solidFill>
                  <a:schemeClr val="tx2"/>
                </a:solidFill>
              </a:rPr>
              <a:t>اجراي رویکرد دربیمارستان منتخب می تواند مدیران سیستم بهداشتی را درمورد کیفیت مراقبتهاي ارائه شده در سطح شبکه (به عنوان یک زیرمجموعه از کل سیستم بهداشت و درمان) مطلع نماید. اجرای این کار در یک بیمارستان  منتخب ممکن است ساده تر باشد. همچنین می تواند اولین گام درجهت اجراي تدریجی- مرحله اي این رویکرد در  سایر قسمتهاي نظام سلامت باشد.</a:t>
            </a:r>
            <a:endParaRPr lang="fa-IR" dirty="0">
              <a:solidFill>
                <a:schemeClr val="tx2"/>
              </a:solidFill>
            </a:endParaRPr>
          </a:p>
        </p:txBody>
      </p:sp>
    </p:spTree>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2908" y="233348"/>
            <a:ext cx="9144000" cy="1052512"/>
          </a:xfrm>
        </p:spPr>
        <p:txBody>
          <a:bodyPr>
            <a:normAutofit/>
          </a:bodyPr>
          <a:lstStyle/>
          <a:p>
            <a:pPr algn="ctr"/>
            <a:r>
              <a:rPr lang="fa-IR" dirty="0" smtClean="0">
                <a:solidFill>
                  <a:srgbClr val="C00000"/>
                </a:solidFill>
              </a:rPr>
              <a:t>          نحوه تکمیل فرم و ورود اطلاعات در سامانه</a:t>
            </a:r>
            <a:endParaRPr lang="fa-IR" dirty="0">
              <a:solidFill>
                <a:srgbClr val="C00000"/>
              </a:solidFill>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9144000" cy="1052736"/>
          </a:xfrm>
        </p:spPr>
        <p:txBody>
          <a:bodyPr/>
          <a:lstStyle/>
          <a:p>
            <a:pPr algn="ctr"/>
            <a:r>
              <a:rPr lang="fa-IR" dirty="0" smtClean="0">
                <a:solidFill>
                  <a:srgbClr val="C00000"/>
                </a:solidFill>
              </a:rPr>
              <a:t>                اهمیت بررسی موارد </a:t>
            </a:r>
            <a:r>
              <a:rPr lang="en-US" dirty="0" smtClean="0">
                <a:solidFill>
                  <a:srgbClr val="C00000"/>
                </a:solidFill>
              </a:rPr>
              <a:t>near miss</a:t>
            </a:r>
            <a:endParaRPr lang="fa-IR" dirty="0">
              <a:solidFill>
                <a:srgbClr val="C00000"/>
              </a:solidFill>
            </a:endParaRPr>
          </a:p>
        </p:txBody>
      </p:sp>
      <p:sp>
        <p:nvSpPr>
          <p:cNvPr id="3" name="Content Placeholder 2"/>
          <p:cNvSpPr>
            <a:spLocks noGrp="1"/>
          </p:cNvSpPr>
          <p:nvPr>
            <p:ph idx="1"/>
          </p:nvPr>
        </p:nvSpPr>
        <p:spPr>
          <a:xfrm>
            <a:off x="285720" y="1428736"/>
            <a:ext cx="8572560" cy="4525963"/>
          </a:xfrm>
        </p:spPr>
        <p:txBody>
          <a:bodyPr>
            <a:normAutofit fontScale="92500" lnSpcReduction="20000"/>
          </a:bodyPr>
          <a:lstStyle/>
          <a:p>
            <a:pPr algn="just">
              <a:lnSpc>
                <a:spcPct val="110000"/>
              </a:lnSpc>
              <a:buClr>
                <a:srgbClr val="C00000"/>
              </a:buClr>
              <a:buFont typeface="Wingdings" pitchFamily="2" charset="2"/>
              <a:buChar char="Ø"/>
            </a:pPr>
            <a:r>
              <a:rPr lang="fa-IR" b="1" dirty="0" smtClean="0">
                <a:solidFill>
                  <a:schemeClr val="tx2"/>
                </a:solidFill>
              </a:rPr>
              <a:t>دستیابی به </a:t>
            </a:r>
            <a:r>
              <a:rPr lang="fa-IR" b="1" dirty="0">
                <a:solidFill>
                  <a:schemeClr val="tx2"/>
                </a:solidFill>
              </a:rPr>
              <a:t>اهداف توسعه جهانی در راستاي </a:t>
            </a:r>
            <a:r>
              <a:rPr lang="fa-IR" b="1" dirty="0" smtClean="0">
                <a:solidFill>
                  <a:schemeClr val="tx2"/>
                </a:solidFill>
              </a:rPr>
              <a:t>کاهش مرگ </a:t>
            </a:r>
            <a:r>
              <a:rPr lang="fa-IR" b="1" dirty="0">
                <a:solidFill>
                  <a:schemeClr val="tx2"/>
                </a:solidFill>
              </a:rPr>
              <a:t>مادران </a:t>
            </a:r>
            <a:r>
              <a:rPr lang="fa-IR" b="1" dirty="0" smtClean="0">
                <a:solidFill>
                  <a:schemeClr val="tx2"/>
                </a:solidFill>
              </a:rPr>
              <a:t>با سرعت </a:t>
            </a:r>
            <a:r>
              <a:rPr lang="fa-IR" b="1" dirty="0">
                <a:solidFill>
                  <a:schemeClr val="tx2"/>
                </a:solidFill>
              </a:rPr>
              <a:t>کمی </a:t>
            </a:r>
            <a:r>
              <a:rPr lang="fa-IR" b="1" dirty="0" smtClean="0">
                <a:solidFill>
                  <a:schemeClr val="tx2"/>
                </a:solidFill>
              </a:rPr>
              <a:t>پیش میرود</a:t>
            </a:r>
            <a:r>
              <a:rPr lang="fa-IR" b="1" dirty="0">
                <a:solidFill>
                  <a:schemeClr val="tx2"/>
                </a:solidFill>
              </a:rPr>
              <a:t>.</a:t>
            </a:r>
          </a:p>
          <a:p>
            <a:pPr algn="just">
              <a:lnSpc>
                <a:spcPct val="110000"/>
              </a:lnSpc>
              <a:buClr>
                <a:srgbClr val="C00000"/>
              </a:buClr>
              <a:buFont typeface="Wingdings" pitchFamily="2" charset="2"/>
              <a:buChar char="Ø"/>
            </a:pPr>
            <a:r>
              <a:rPr lang="fa-IR" b="1" dirty="0">
                <a:solidFill>
                  <a:schemeClr val="tx2"/>
                </a:solidFill>
              </a:rPr>
              <a:t>به دلیل کم بودن تعداد نمونه هاي مرگ مادري در هر منطقه </a:t>
            </a:r>
            <a:r>
              <a:rPr lang="fa-IR" b="1" dirty="0" smtClean="0">
                <a:solidFill>
                  <a:schemeClr val="tx2"/>
                </a:solidFill>
              </a:rPr>
              <a:t>   تدوین مداخلات مناسب امکان </a:t>
            </a:r>
            <a:r>
              <a:rPr lang="fa-IR" b="1" dirty="0">
                <a:solidFill>
                  <a:schemeClr val="tx2"/>
                </a:solidFill>
              </a:rPr>
              <a:t>پذیر </a:t>
            </a:r>
            <a:r>
              <a:rPr lang="fa-IR" b="1" dirty="0" smtClean="0">
                <a:solidFill>
                  <a:schemeClr val="tx2"/>
                </a:solidFill>
              </a:rPr>
              <a:t>نیست.</a:t>
            </a:r>
          </a:p>
          <a:p>
            <a:pPr algn="just">
              <a:lnSpc>
                <a:spcPct val="110000"/>
              </a:lnSpc>
              <a:buClr>
                <a:srgbClr val="C00000"/>
              </a:buClr>
              <a:buFont typeface="Wingdings" pitchFamily="2" charset="2"/>
              <a:buChar char="Ø"/>
            </a:pPr>
            <a:r>
              <a:rPr lang="fa-IR" b="1" dirty="0" smtClean="0">
                <a:solidFill>
                  <a:schemeClr val="tx2"/>
                </a:solidFill>
              </a:rPr>
              <a:t>در </a:t>
            </a:r>
            <a:r>
              <a:rPr lang="fa-IR" b="1" dirty="0">
                <a:solidFill>
                  <a:schemeClr val="tx2"/>
                </a:solidFill>
              </a:rPr>
              <a:t>دهه اخیر به دلیل تاثیر زیادي که مفهوم </a:t>
            </a:r>
            <a:r>
              <a:rPr lang="en-US" b="1" dirty="0" smtClean="0">
                <a:solidFill>
                  <a:schemeClr val="tx2"/>
                </a:solidFill>
              </a:rPr>
              <a:t>near miss</a:t>
            </a:r>
            <a:r>
              <a:rPr lang="fa-IR" b="1" dirty="0" smtClean="0">
                <a:solidFill>
                  <a:schemeClr val="tx2"/>
                </a:solidFill>
              </a:rPr>
              <a:t> بر    میزان مرگ </a:t>
            </a:r>
            <a:r>
              <a:rPr lang="fa-IR" b="1" dirty="0">
                <a:solidFill>
                  <a:schemeClr val="tx2"/>
                </a:solidFill>
              </a:rPr>
              <a:t>و میر مادر دارد روز به روز مهمتر تلقی شده و </a:t>
            </a:r>
            <a:r>
              <a:rPr lang="fa-IR" b="1" dirty="0" smtClean="0">
                <a:solidFill>
                  <a:schemeClr val="tx2"/>
                </a:solidFill>
              </a:rPr>
              <a:t>   بیشتر استفاده می گردد.</a:t>
            </a:r>
          </a:p>
          <a:p>
            <a:pPr algn="just">
              <a:lnSpc>
                <a:spcPct val="110000"/>
              </a:lnSpc>
              <a:buClr>
                <a:srgbClr val="C00000"/>
              </a:buClr>
              <a:buFont typeface="Wingdings" pitchFamily="2" charset="2"/>
              <a:buChar char="Ø"/>
            </a:pPr>
            <a:r>
              <a:rPr lang="fa-IR" b="1" dirty="0" smtClean="0">
                <a:solidFill>
                  <a:schemeClr val="tx2"/>
                </a:solidFill>
              </a:rPr>
              <a:t>فراوانی </a:t>
            </a:r>
            <a:r>
              <a:rPr lang="fa-IR" b="1" dirty="0">
                <a:solidFill>
                  <a:schemeClr val="tx2"/>
                </a:solidFill>
              </a:rPr>
              <a:t>این وضعیت بیش از موارد مرگ مادر بوده و مطالعه و </a:t>
            </a:r>
            <a:r>
              <a:rPr lang="fa-IR" b="1" dirty="0" smtClean="0">
                <a:solidFill>
                  <a:schemeClr val="tx2"/>
                </a:solidFill>
              </a:rPr>
              <a:t> ارزیابی </a:t>
            </a:r>
            <a:r>
              <a:rPr lang="fa-IR" b="1" dirty="0">
                <a:solidFill>
                  <a:schemeClr val="tx2"/>
                </a:solidFill>
              </a:rPr>
              <a:t>این پیامدها میتواند به درك </a:t>
            </a:r>
            <a:r>
              <a:rPr lang="fa-IR" b="1" dirty="0" smtClean="0">
                <a:solidFill>
                  <a:schemeClr val="tx2"/>
                </a:solidFill>
              </a:rPr>
              <a:t>عمیق تر </a:t>
            </a:r>
            <a:r>
              <a:rPr lang="fa-IR" b="1" dirty="0">
                <a:solidFill>
                  <a:schemeClr val="tx2"/>
                </a:solidFill>
              </a:rPr>
              <a:t>عوامل تعیین کننده </a:t>
            </a:r>
            <a:r>
              <a:rPr lang="fa-IR" b="1" dirty="0" smtClean="0">
                <a:solidFill>
                  <a:schemeClr val="tx2"/>
                </a:solidFill>
              </a:rPr>
              <a:t>مرگ مادر کمک نماید</a:t>
            </a:r>
            <a:r>
              <a:rPr lang="fa-IR" b="1" dirty="0">
                <a:solidFill>
                  <a:schemeClr val="tx2"/>
                </a:solidFill>
              </a:rPr>
              <a:t>.</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528" y="188640"/>
            <a:ext cx="9144000" cy="1052736"/>
          </a:xfrm>
        </p:spPr>
        <p:txBody>
          <a:bodyPr/>
          <a:lstStyle/>
          <a:p>
            <a:pPr algn="ctr"/>
            <a:r>
              <a:rPr lang="fa-IR" dirty="0" smtClean="0">
                <a:solidFill>
                  <a:srgbClr val="C00000"/>
                </a:solidFill>
              </a:rPr>
              <a:t>ایجاد </a:t>
            </a:r>
            <a:r>
              <a:rPr lang="fa-IR" dirty="0" smtClean="0">
                <a:solidFill>
                  <a:srgbClr val="C00000"/>
                </a:solidFill>
              </a:rPr>
              <a:t>رویکرد مادران نزدیک به مرگ</a:t>
            </a:r>
            <a:endParaRPr lang="fa-IR" dirty="0">
              <a:solidFill>
                <a:srgbClr val="C00000"/>
              </a:solidFill>
            </a:endParaRPr>
          </a:p>
        </p:txBody>
      </p:sp>
      <p:sp>
        <p:nvSpPr>
          <p:cNvPr id="3" name="Content Placeholder 2"/>
          <p:cNvSpPr>
            <a:spLocks noGrp="1"/>
          </p:cNvSpPr>
          <p:nvPr>
            <p:ph idx="1"/>
          </p:nvPr>
        </p:nvSpPr>
        <p:spPr>
          <a:xfrm>
            <a:off x="285720" y="1357298"/>
            <a:ext cx="8643998" cy="4525963"/>
          </a:xfrm>
        </p:spPr>
        <p:txBody>
          <a:bodyPr/>
          <a:lstStyle/>
          <a:p>
            <a:pPr algn="just">
              <a:buClr>
                <a:srgbClr val="C00000"/>
              </a:buClr>
              <a:buFont typeface="Wingdings" pitchFamily="2" charset="2"/>
              <a:buChar char="Ø"/>
            </a:pPr>
            <a:r>
              <a:rPr lang="fa-IR" b="1" dirty="0">
                <a:solidFill>
                  <a:schemeClr val="tx2"/>
                </a:solidFill>
              </a:rPr>
              <a:t>به دلیل تشابه فاکتورهاي محیطی و </a:t>
            </a:r>
            <a:r>
              <a:rPr lang="fa-IR" b="1" dirty="0" smtClean="0">
                <a:solidFill>
                  <a:schemeClr val="tx2"/>
                </a:solidFill>
              </a:rPr>
              <a:t>پاتولوژیک موثر </a:t>
            </a:r>
            <a:r>
              <a:rPr lang="fa-IR" b="1" dirty="0">
                <a:solidFill>
                  <a:schemeClr val="tx2"/>
                </a:solidFill>
              </a:rPr>
              <a:t>در </a:t>
            </a:r>
            <a:r>
              <a:rPr lang="fa-IR" b="1" dirty="0" smtClean="0">
                <a:solidFill>
                  <a:schemeClr val="tx2"/>
                </a:solidFill>
              </a:rPr>
              <a:t>     موربیدیتی</a:t>
            </a:r>
            <a:r>
              <a:rPr lang="fa-IR" b="1" dirty="0">
                <a:solidFill>
                  <a:schemeClr val="tx2"/>
                </a:solidFill>
              </a:rPr>
              <a:t>، </a:t>
            </a:r>
            <a:r>
              <a:rPr lang="fa-IR" b="1" dirty="0">
                <a:solidFill>
                  <a:schemeClr val="tx2"/>
                </a:solidFill>
                <a:cs typeface="B Titr" panose="00000700000000000000" pitchFamily="2" charset="-78"/>
              </a:rPr>
              <a:t>استفاده از </a:t>
            </a:r>
            <a:r>
              <a:rPr lang="fa-IR" b="1" dirty="0">
                <a:solidFill>
                  <a:schemeClr val="tx2"/>
                </a:solidFill>
                <a:cs typeface="B Titr" panose="00000700000000000000" pitchFamily="2" charset="-78"/>
              </a:rPr>
              <a:t>داده </a:t>
            </a:r>
            <a:r>
              <a:rPr lang="fa-IR" b="1" dirty="0">
                <a:solidFill>
                  <a:schemeClr val="tx2"/>
                </a:solidFill>
                <a:cs typeface="B Titr" panose="00000700000000000000" pitchFamily="2" charset="-78"/>
              </a:rPr>
              <a:t>هاي جمع آوري شده در مورد </a:t>
            </a:r>
            <a:r>
              <a:rPr lang="fa-IR" b="1" dirty="0">
                <a:solidFill>
                  <a:schemeClr val="tx2"/>
                </a:solidFill>
                <a:cs typeface="B Titr" panose="00000700000000000000" pitchFamily="2" charset="-78"/>
              </a:rPr>
              <a:t>   </a:t>
            </a:r>
            <a:r>
              <a:rPr lang="fa-IR" b="1" dirty="0" smtClean="0">
                <a:solidFill>
                  <a:schemeClr val="tx2"/>
                </a:solidFill>
                <a:cs typeface="B Titr" panose="00000700000000000000" pitchFamily="2" charset="-78"/>
              </a:rPr>
              <a:t>مادران نزدیک به مرگ </a:t>
            </a:r>
            <a:r>
              <a:rPr lang="fa-IR" b="1" dirty="0" smtClean="0">
                <a:solidFill>
                  <a:schemeClr val="tx2"/>
                </a:solidFill>
                <a:cs typeface="B Titr" panose="00000700000000000000" pitchFamily="2" charset="-78"/>
              </a:rPr>
              <a:t>می تواند </a:t>
            </a:r>
            <a:r>
              <a:rPr lang="fa-IR" b="1" dirty="0">
                <a:solidFill>
                  <a:schemeClr val="tx2"/>
                </a:solidFill>
                <a:cs typeface="B Titr" panose="00000700000000000000" pitchFamily="2" charset="-78"/>
              </a:rPr>
              <a:t>به </a:t>
            </a:r>
            <a:r>
              <a:rPr lang="fa-IR" b="1" dirty="0" smtClean="0">
                <a:solidFill>
                  <a:schemeClr val="tx2"/>
                </a:solidFill>
                <a:cs typeface="B Titr" panose="00000700000000000000" pitchFamily="2" charset="-78"/>
              </a:rPr>
              <a:t>عنوان یک مکانیسم </a:t>
            </a:r>
            <a:r>
              <a:rPr lang="fa-IR" b="1" dirty="0" smtClean="0">
                <a:solidFill>
                  <a:schemeClr val="tx2"/>
                </a:solidFill>
                <a:cs typeface="B Titr" panose="00000700000000000000" pitchFamily="2" charset="-78"/>
              </a:rPr>
              <a:t>     براي </a:t>
            </a:r>
            <a:r>
              <a:rPr lang="fa-IR" b="1" dirty="0" smtClean="0">
                <a:solidFill>
                  <a:schemeClr val="tx2"/>
                </a:solidFill>
                <a:cs typeface="B Titr" panose="00000700000000000000" pitchFamily="2" charset="-78"/>
              </a:rPr>
              <a:t>تشخیص </a:t>
            </a:r>
            <a:r>
              <a:rPr lang="fa-IR" b="1" u="sng" dirty="0" smtClean="0">
                <a:solidFill>
                  <a:schemeClr val="tx2"/>
                </a:solidFill>
                <a:cs typeface="B Titr" panose="00000700000000000000" pitchFamily="2" charset="-78"/>
              </a:rPr>
              <a:t>مشکلات </a:t>
            </a:r>
            <a:r>
              <a:rPr lang="fa-IR" b="1" u="sng" dirty="0">
                <a:solidFill>
                  <a:schemeClr val="tx2"/>
                </a:solidFill>
                <a:cs typeface="B Titr" panose="00000700000000000000" pitchFamily="2" charset="-78"/>
              </a:rPr>
              <a:t>سیستم درمانی </a:t>
            </a:r>
            <a:r>
              <a:rPr lang="fa-IR" b="1" dirty="0">
                <a:solidFill>
                  <a:schemeClr val="tx2"/>
                </a:solidFill>
                <a:cs typeface="B Titr" panose="00000700000000000000" pitchFamily="2" charset="-78"/>
              </a:rPr>
              <a:t>و </a:t>
            </a:r>
            <a:r>
              <a:rPr lang="fa-IR" b="1" u="sng" dirty="0">
                <a:solidFill>
                  <a:schemeClr val="tx2"/>
                </a:solidFill>
                <a:cs typeface="B Titr" panose="00000700000000000000" pitchFamily="2" charset="-78"/>
              </a:rPr>
              <a:t>مراقبت هاي </a:t>
            </a:r>
            <a:r>
              <a:rPr lang="fa-IR" b="1" u="sng" dirty="0" smtClean="0">
                <a:solidFill>
                  <a:schemeClr val="tx2"/>
                </a:solidFill>
                <a:cs typeface="B Titr" panose="00000700000000000000" pitchFamily="2" charset="-78"/>
              </a:rPr>
              <a:t>      بهداشتی    </a:t>
            </a:r>
            <a:r>
              <a:rPr lang="fa-IR" b="1" dirty="0" smtClean="0">
                <a:solidFill>
                  <a:schemeClr val="tx2"/>
                </a:solidFill>
                <a:cs typeface="B Titr" panose="00000700000000000000" pitchFamily="2" charset="-78"/>
              </a:rPr>
              <a:t>مادران </a:t>
            </a:r>
            <a:r>
              <a:rPr lang="fa-IR" b="1" dirty="0">
                <a:solidFill>
                  <a:schemeClr val="tx2"/>
                </a:solidFill>
                <a:cs typeface="B Titr" panose="00000700000000000000" pitchFamily="2" charset="-78"/>
              </a:rPr>
              <a:t>به کار گرفته شود</a:t>
            </a:r>
            <a:r>
              <a:rPr lang="fa-IR" b="1" dirty="0" smtClean="0">
                <a:solidFill>
                  <a:schemeClr val="tx2"/>
                </a:solidFill>
                <a:cs typeface="B Titr" panose="00000700000000000000" pitchFamily="2" charset="-78"/>
              </a:rPr>
              <a:t>.</a:t>
            </a:r>
          </a:p>
          <a:p>
            <a:pPr>
              <a:buNone/>
            </a:pPr>
            <a:endParaRPr lang="fa-IR" dirty="0"/>
          </a:p>
        </p:txBody>
      </p:sp>
      <p:sp>
        <p:nvSpPr>
          <p:cNvPr id="7" name="Chevron 6"/>
          <p:cNvSpPr/>
          <p:nvPr/>
        </p:nvSpPr>
        <p:spPr>
          <a:xfrm>
            <a:off x="71406" y="4143380"/>
            <a:ext cx="3429024" cy="1643074"/>
          </a:xfrm>
          <a:prstGeom prst="chevron">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b="1" dirty="0" smtClean="0">
                <a:solidFill>
                  <a:schemeClr val="bg1"/>
                </a:solidFill>
              </a:rPr>
              <a:t>جمع آوری اطلاعات عوارض شدید بارداری و زایمان به طور آنلاین</a:t>
            </a:r>
            <a:endParaRPr lang="fa-IR" b="1" dirty="0">
              <a:solidFill>
                <a:schemeClr val="bg1"/>
              </a:solidFill>
            </a:endParaRPr>
          </a:p>
        </p:txBody>
      </p:sp>
      <p:sp>
        <p:nvSpPr>
          <p:cNvPr id="12" name="Chevron 11"/>
          <p:cNvSpPr/>
          <p:nvPr/>
        </p:nvSpPr>
        <p:spPr>
          <a:xfrm>
            <a:off x="2857488" y="4143380"/>
            <a:ext cx="3429024" cy="1643074"/>
          </a:xfrm>
          <a:prstGeom prst="chevron">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b="1" dirty="0" smtClean="0">
                <a:solidFill>
                  <a:schemeClr val="bg1"/>
                </a:solidFill>
              </a:rPr>
              <a:t>بررسی اطلاعات در کمیته های مورتالیتی و موربیدیتی بیمارستانها</a:t>
            </a:r>
            <a:endParaRPr lang="fa-IR" b="1" dirty="0">
              <a:solidFill>
                <a:schemeClr val="bg1"/>
              </a:solidFill>
            </a:endParaRPr>
          </a:p>
        </p:txBody>
      </p:sp>
      <p:sp>
        <p:nvSpPr>
          <p:cNvPr id="13" name="Chevron 12"/>
          <p:cNvSpPr/>
          <p:nvPr/>
        </p:nvSpPr>
        <p:spPr>
          <a:xfrm>
            <a:off x="5643570" y="4143380"/>
            <a:ext cx="3429024" cy="1643074"/>
          </a:xfrm>
          <a:prstGeom prst="chevron">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b="1" dirty="0">
                <a:solidFill>
                  <a:schemeClr val="bg1"/>
                </a:solidFill>
              </a:rPr>
              <a:t>طراحی مداخلات در سطوح مختلف</a:t>
            </a: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9144000" cy="1052736"/>
          </a:xfrm>
        </p:spPr>
        <p:txBody>
          <a:bodyPr>
            <a:normAutofit/>
          </a:bodyPr>
          <a:lstStyle/>
          <a:p>
            <a:pPr algn="ctr"/>
            <a:r>
              <a:rPr lang="fa-IR" sz="3600" dirty="0" smtClean="0">
                <a:solidFill>
                  <a:srgbClr val="C00000"/>
                </a:solidFill>
              </a:rPr>
              <a:t>            مزایای استقرار رویکرد مادران نزدیک به مرگ</a:t>
            </a:r>
            <a:endParaRPr lang="fa-IR" sz="3600" dirty="0">
              <a:solidFill>
                <a:srgbClr val="C00000"/>
              </a:solidFill>
            </a:endParaRPr>
          </a:p>
        </p:txBody>
      </p:sp>
      <p:sp>
        <p:nvSpPr>
          <p:cNvPr id="3" name="Content Placeholder 2"/>
          <p:cNvSpPr>
            <a:spLocks noGrp="1"/>
          </p:cNvSpPr>
          <p:nvPr>
            <p:ph idx="1"/>
          </p:nvPr>
        </p:nvSpPr>
        <p:spPr>
          <a:xfrm>
            <a:off x="457200" y="1500174"/>
            <a:ext cx="8229600" cy="4525963"/>
          </a:xfrm>
        </p:spPr>
        <p:txBody>
          <a:bodyPr>
            <a:normAutofit/>
          </a:bodyPr>
          <a:lstStyle/>
          <a:p>
            <a:pPr algn="just">
              <a:buClr>
                <a:srgbClr val="C00000"/>
              </a:buClr>
              <a:buNone/>
            </a:pPr>
            <a:r>
              <a:rPr lang="fa-IR" b="1" dirty="0">
                <a:solidFill>
                  <a:schemeClr val="tx2"/>
                </a:solidFill>
              </a:rPr>
              <a:t>فراهم </a:t>
            </a:r>
            <a:r>
              <a:rPr lang="fa-IR" b="1" dirty="0" smtClean="0">
                <a:solidFill>
                  <a:schemeClr val="tx2"/>
                </a:solidFill>
              </a:rPr>
              <a:t>نمودن </a:t>
            </a:r>
          </a:p>
          <a:p>
            <a:pPr algn="just">
              <a:buClr>
                <a:srgbClr val="C00000"/>
              </a:buClr>
              <a:buFont typeface="Wingdings" pitchFamily="2" charset="2"/>
              <a:buChar char="Ø"/>
            </a:pPr>
            <a:r>
              <a:rPr lang="fa-IR" b="1" dirty="0" smtClean="0">
                <a:solidFill>
                  <a:schemeClr val="tx2"/>
                </a:solidFill>
              </a:rPr>
              <a:t>امکان </a:t>
            </a:r>
            <a:r>
              <a:rPr lang="fa-IR" b="1" dirty="0">
                <a:solidFill>
                  <a:schemeClr val="tx2"/>
                </a:solidFill>
              </a:rPr>
              <a:t>ارزیابی کیفیت خدمات </a:t>
            </a:r>
            <a:r>
              <a:rPr lang="fa-IR" b="1" dirty="0" smtClean="0">
                <a:solidFill>
                  <a:schemeClr val="tx2"/>
                </a:solidFill>
              </a:rPr>
              <a:t>بیمارستانی</a:t>
            </a:r>
          </a:p>
          <a:p>
            <a:pPr algn="just">
              <a:buClr>
                <a:srgbClr val="C00000"/>
              </a:buClr>
              <a:buFont typeface="Wingdings" pitchFamily="2" charset="2"/>
              <a:buChar char="Ø"/>
            </a:pPr>
            <a:r>
              <a:rPr lang="fa-IR" b="1" dirty="0" smtClean="0">
                <a:solidFill>
                  <a:schemeClr val="tx2"/>
                </a:solidFill>
              </a:rPr>
              <a:t>امکان </a:t>
            </a:r>
            <a:r>
              <a:rPr lang="fa-IR" b="1" dirty="0">
                <a:solidFill>
                  <a:schemeClr val="tx2"/>
                </a:solidFill>
              </a:rPr>
              <a:t>مقایسه اطلاعات در سطوح و زمانهاي </a:t>
            </a:r>
            <a:r>
              <a:rPr lang="fa-IR" b="1" dirty="0" smtClean="0">
                <a:solidFill>
                  <a:schemeClr val="tx2"/>
                </a:solidFill>
              </a:rPr>
              <a:t>مختلف و  حتی </a:t>
            </a:r>
            <a:r>
              <a:rPr lang="fa-IR" b="1" dirty="0">
                <a:solidFill>
                  <a:schemeClr val="tx2"/>
                </a:solidFill>
              </a:rPr>
              <a:t>کشورهاي </a:t>
            </a:r>
            <a:r>
              <a:rPr lang="fa-IR" b="1" dirty="0" smtClean="0">
                <a:solidFill>
                  <a:schemeClr val="tx2"/>
                </a:solidFill>
              </a:rPr>
              <a:t>مختلف </a:t>
            </a:r>
            <a:r>
              <a:rPr lang="fa-IR" b="1" dirty="0">
                <a:solidFill>
                  <a:schemeClr val="tx2"/>
                </a:solidFill>
              </a:rPr>
              <a:t>را ایجاد </a:t>
            </a:r>
            <a:r>
              <a:rPr lang="fa-IR" b="1" dirty="0" smtClean="0">
                <a:solidFill>
                  <a:schemeClr val="tx2"/>
                </a:solidFill>
              </a:rPr>
              <a:t>میکند.</a:t>
            </a:r>
          </a:p>
          <a:p>
            <a:pPr algn="just">
              <a:buClr>
                <a:srgbClr val="C00000"/>
              </a:buClr>
              <a:buFont typeface="Wingdings" pitchFamily="2" charset="2"/>
              <a:buChar char="Ø"/>
            </a:pPr>
            <a:r>
              <a:rPr lang="fa-IR" b="1" dirty="0" smtClean="0">
                <a:solidFill>
                  <a:schemeClr val="tx2"/>
                </a:solidFill>
              </a:rPr>
              <a:t>ثبت تمام </a:t>
            </a:r>
            <a:r>
              <a:rPr lang="fa-IR" b="1" dirty="0">
                <a:solidFill>
                  <a:schemeClr val="tx2"/>
                </a:solidFill>
              </a:rPr>
              <a:t>شرایط تهدید کننده حیات در هر دو مورد </a:t>
            </a:r>
            <a:r>
              <a:rPr lang="fa-IR" b="1" dirty="0" smtClean="0">
                <a:solidFill>
                  <a:schemeClr val="tx2"/>
                </a:solidFill>
              </a:rPr>
              <a:t>مرگ  مادران </a:t>
            </a:r>
            <a:r>
              <a:rPr lang="fa-IR" b="1" dirty="0">
                <a:solidFill>
                  <a:schemeClr val="tx2"/>
                </a:solidFill>
              </a:rPr>
              <a:t>و </a:t>
            </a:r>
            <a:r>
              <a:rPr lang="fa-IR" dirty="0" smtClean="0">
                <a:solidFill>
                  <a:schemeClr val="tx2"/>
                </a:solidFill>
              </a:rPr>
              <a:t>"</a:t>
            </a:r>
            <a:r>
              <a:rPr lang="fa-IR" b="1" dirty="0">
                <a:solidFill>
                  <a:schemeClr val="tx2"/>
                </a:solidFill>
              </a:rPr>
              <a:t>مادران </a:t>
            </a:r>
            <a:r>
              <a:rPr lang="fa-IR" b="1" dirty="0" smtClean="0">
                <a:solidFill>
                  <a:schemeClr val="tx2"/>
                </a:solidFill>
              </a:rPr>
              <a:t>نزدیک به مرگ”</a:t>
            </a:r>
          </a:p>
          <a:p>
            <a:pPr algn="just">
              <a:buClr>
                <a:srgbClr val="C00000"/>
              </a:buClr>
              <a:buFont typeface="Wingdings" pitchFamily="2" charset="2"/>
              <a:buChar char="Ø"/>
            </a:pPr>
            <a:r>
              <a:rPr lang="fa-IR" b="1" dirty="0" smtClean="0">
                <a:solidFill>
                  <a:schemeClr val="tx2"/>
                </a:solidFill>
              </a:rPr>
              <a:t>تعیین الگوی </a:t>
            </a:r>
            <a:r>
              <a:rPr lang="fa-IR" b="1" dirty="0">
                <a:solidFill>
                  <a:schemeClr val="tx2"/>
                </a:solidFill>
              </a:rPr>
              <a:t>مورد نیاز براي جلب حمایت هاي ویژه مورد نیاز </a:t>
            </a:r>
            <a:r>
              <a:rPr lang="fa-IR" b="1" dirty="0" smtClean="0">
                <a:solidFill>
                  <a:schemeClr val="tx2"/>
                </a:solidFill>
              </a:rPr>
              <a:t>در زنان </a:t>
            </a:r>
            <a:r>
              <a:rPr lang="fa-IR" b="1" dirty="0">
                <a:solidFill>
                  <a:schemeClr val="tx2"/>
                </a:solidFill>
              </a:rPr>
              <a:t>با </a:t>
            </a:r>
            <a:r>
              <a:rPr lang="fa-IR" b="1" dirty="0" smtClean="0">
                <a:solidFill>
                  <a:schemeClr val="tx2"/>
                </a:solidFill>
              </a:rPr>
              <a:t>عوارض شدید </a:t>
            </a:r>
            <a:r>
              <a:rPr lang="fa-IR" b="1" dirty="0">
                <a:solidFill>
                  <a:schemeClr val="tx2"/>
                </a:solidFill>
              </a:rPr>
              <a:t>در بیمارستان</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32656"/>
            <a:ext cx="9144000" cy="1052736"/>
          </a:xfrm>
        </p:spPr>
        <p:txBody>
          <a:bodyPr>
            <a:normAutofit/>
          </a:bodyPr>
          <a:lstStyle/>
          <a:p>
            <a:pPr algn="ctr"/>
            <a:r>
              <a:rPr lang="fa-IR" sz="3600" dirty="0" smtClean="0">
                <a:solidFill>
                  <a:srgbClr val="C00000"/>
                </a:solidFill>
              </a:rPr>
              <a:t>           مزایای استقرار رویکرد مادران نزدیک به مرگ</a:t>
            </a:r>
            <a:endParaRPr lang="fa-IR" sz="3600" dirty="0">
              <a:solidFill>
                <a:srgbClr val="C00000"/>
              </a:solidFill>
            </a:endParaRPr>
          </a:p>
        </p:txBody>
      </p:sp>
      <p:sp>
        <p:nvSpPr>
          <p:cNvPr id="3" name="Content Placeholder 2"/>
          <p:cNvSpPr>
            <a:spLocks noGrp="1"/>
          </p:cNvSpPr>
          <p:nvPr>
            <p:ph idx="1"/>
          </p:nvPr>
        </p:nvSpPr>
        <p:spPr/>
        <p:txBody>
          <a:bodyPr/>
          <a:lstStyle/>
          <a:p>
            <a:pPr algn="just">
              <a:buClr>
                <a:srgbClr val="C00000"/>
              </a:buClr>
              <a:buFont typeface="Wingdings" pitchFamily="2" charset="2"/>
              <a:buChar char="Ø"/>
            </a:pPr>
            <a:r>
              <a:rPr lang="fa-IR" b="1" dirty="0">
                <a:solidFill>
                  <a:schemeClr val="tx2"/>
                </a:solidFill>
              </a:rPr>
              <a:t>نتایج این بررسی ها شامل شیوع و الگوي </a:t>
            </a:r>
            <a:r>
              <a:rPr lang="fa-IR" b="1" dirty="0" smtClean="0">
                <a:solidFill>
                  <a:schemeClr val="tx2"/>
                </a:solidFill>
              </a:rPr>
              <a:t>مرگ و نزدیک به مرگ در منطقه</a:t>
            </a:r>
            <a:r>
              <a:rPr lang="fa-IR" b="1" dirty="0">
                <a:solidFill>
                  <a:schemeClr val="tx2"/>
                </a:solidFill>
              </a:rPr>
              <a:t>، ضعفها و قوتها در سیستم ارجاع و </a:t>
            </a:r>
            <a:r>
              <a:rPr lang="fa-IR" b="1" dirty="0" smtClean="0">
                <a:solidFill>
                  <a:schemeClr val="tx2"/>
                </a:solidFill>
              </a:rPr>
              <a:t>   استفاده </a:t>
            </a:r>
            <a:r>
              <a:rPr lang="fa-IR" b="1" dirty="0">
                <a:solidFill>
                  <a:schemeClr val="tx2"/>
                </a:solidFill>
              </a:rPr>
              <a:t>از </a:t>
            </a:r>
            <a:r>
              <a:rPr lang="fa-IR" b="1" dirty="0" smtClean="0">
                <a:solidFill>
                  <a:schemeClr val="tx2"/>
                </a:solidFill>
              </a:rPr>
              <a:t>مداخلات کلینیکی </a:t>
            </a:r>
            <a:r>
              <a:rPr lang="fa-IR" b="1" dirty="0">
                <a:solidFill>
                  <a:schemeClr val="tx2"/>
                </a:solidFill>
              </a:rPr>
              <a:t>و ... </a:t>
            </a:r>
            <a:r>
              <a:rPr lang="fa-IR" b="1" dirty="0" smtClean="0">
                <a:solidFill>
                  <a:schemeClr val="tx2"/>
                </a:solidFill>
              </a:rPr>
              <a:t>می باشد.</a:t>
            </a:r>
          </a:p>
          <a:p>
            <a:pPr algn="just">
              <a:buClr>
                <a:srgbClr val="C00000"/>
              </a:buClr>
              <a:buFont typeface="Wingdings" pitchFamily="2" charset="2"/>
              <a:buChar char="Ø"/>
            </a:pPr>
            <a:r>
              <a:rPr lang="fa-IR" b="1" dirty="0" smtClean="0">
                <a:solidFill>
                  <a:schemeClr val="tx2"/>
                </a:solidFill>
              </a:rPr>
              <a:t>تاکید </a:t>
            </a:r>
            <a:r>
              <a:rPr lang="fa-IR" b="1" dirty="0">
                <a:solidFill>
                  <a:schemeClr val="tx2"/>
                </a:solidFill>
              </a:rPr>
              <a:t>بر لزوم استفاده از گایدلاینها </a:t>
            </a:r>
            <a:endParaRPr lang="fa-IR" b="1" dirty="0" smtClean="0">
              <a:solidFill>
                <a:schemeClr val="tx2"/>
              </a:solidFill>
            </a:endParaRPr>
          </a:p>
          <a:p>
            <a:pPr algn="just">
              <a:buClr>
                <a:srgbClr val="C00000"/>
              </a:buClr>
              <a:buFont typeface="Wingdings" pitchFamily="2" charset="2"/>
              <a:buChar char="Ø"/>
            </a:pPr>
            <a:r>
              <a:rPr lang="fa-IR" b="1" dirty="0" smtClean="0">
                <a:solidFill>
                  <a:schemeClr val="tx2"/>
                </a:solidFill>
              </a:rPr>
              <a:t> </a:t>
            </a:r>
            <a:r>
              <a:rPr lang="fa-IR" b="1" dirty="0">
                <a:solidFill>
                  <a:schemeClr val="tx2"/>
                </a:solidFill>
              </a:rPr>
              <a:t>ضرورت تدوین </a:t>
            </a:r>
            <a:r>
              <a:rPr lang="fa-IR" b="1" dirty="0" smtClean="0">
                <a:solidFill>
                  <a:schemeClr val="tx2"/>
                </a:solidFill>
              </a:rPr>
              <a:t>پروتکل مخصوص هر </a:t>
            </a:r>
            <a:r>
              <a:rPr lang="fa-IR" b="1" dirty="0">
                <a:solidFill>
                  <a:schemeClr val="tx2"/>
                </a:solidFill>
              </a:rPr>
              <a:t>بیمارستان</a:t>
            </a:r>
            <a:endParaRPr lang="fa-IR" dirty="0">
              <a:solidFill>
                <a:schemeClr val="tx2"/>
              </a:solidFill>
            </a:endParaRP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range-Waves-Abstract-PowerPoint-Templates-Standar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White-Paper-Simple-PowerPoint-Templates-Standard</Template>
  <TotalTime>783</TotalTime>
  <Words>3148</Words>
  <Application>Microsoft Office PowerPoint</Application>
  <PresentationFormat>On-screen Show (4:3)</PresentationFormat>
  <Paragraphs>322</Paragraphs>
  <Slides>52</Slides>
  <Notes>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Orange-Waves-Abstract-PowerPoint-Templates-Standard</vt:lpstr>
      <vt:lpstr>PowerPoint Presentation</vt:lpstr>
      <vt:lpstr>رویکرد مادران نزدیک به مرگ</vt:lpstr>
      <vt:lpstr>اهمیت برنامه</vt:lpstr>
      <vt:lpstr>تعریف مادران نزدیک به مرگ</vt:lpstr>
      <vt:lpstr>PowerPoint Presentation</vt:lpstr>
      <vt:lpstr>                اهمیت بررسی موارد near miss</vt:lpstr>
      <vt:lpstr>ایجاد رویکرد مادران نزدیک به مرگ</vt:lpstr>
      <vt:lpstr>            مزایای استقرار رویکرد مادران نزدیک به مرگ</vt:lpstr>
      <vt:lpstr>           مزایای استقرار رویکرد مادران نزدیک به مرگ</vt:lpstr>
      <vt:lpstr>            رویکرد سه مرحله ای مادران نزدیک به مرگ</vt:lpstr>
      <vt:lpstr>PowerPoint Presentation</vt:lpstr>
      <vt:lpstr>معیارهای ورود به برنامه  خصوصیاتی که مادر را در دسته مادران  نزدیک به مرگ قرار میدهد</vt:lpstr>
      <vt:lpstr>براساس علت:</vt:lpstr>
      <vt:lpstr>خونریزی پس از زایمان</vt:lpstr>
      <vt:lpstr>                      پره اکلامپسی شدید و اکلامپسی</vt:lpstr>
      <vt:lpstr>عفونت شدید سیستمیک و یا سپسیس</vt:lpstr>
      <vt:lpstr>پارگی رحم</vt:lpstr>
      <vt:lpstr>براساس مداخلات حیاتی یا استفاده از بخش مراقبتهای ویژه (ICU)</vt:lpstr>
      <vt:lpstr>شرایط تهدید کننده حیات در  ”مادران نزدیک به مرگ“</vt:lpstr>
      <vt:lpstr>اختلال قلبی عروقی</vt:lpstr>
      <vt:lpstr>اختلال عملکرد تنفسی</vt:lpstr>
      <vt:lpstr>اختلالات کلیوی</vt:lpstr>
      <vt:lpstr>اختلالات خونی و انعقادی</vt:lpstr>
      <vt:lpstr>اختلالات عملکرد کبدی</vt:lpstr>
      <vt:lpstr>                         اختلال عملکرد مغز و اعصاب</vt:lpstr>
      <vt:lpstr>                                     اختلال عملکرد رحم</vt:lpstr>
      <vt:lpstr>نحوه اجرا و شاخص های برنامه</vt:lpstr>
      <vt:lpstr>            رویکرد سه مرحله ای مادران نزدیک به مرگ</vt:lpstr>
      <vt:lpstr>PowerPoint Presentation</vt:lpstr>
      <vt:lpstr>         استقرار مداخلات چندگانه و چند وجهی برای بهبود مراقبتها</vt:lpstr>
      <vt:lpstr>شناسایی زنان واجد شرایط کلید موفقیت در اجرای   رویکرد و مدیریت موارد موربیدیتی شدید است.  تدوین و طراحی برنامه کامل و دقیق برای تمام مراکز ارائه خدمت (شامل بیمارستان، مطب، تسهیلات       زایمانی)</vt:lpstr>
      <vt:lpstr>                      تخمین تعداد زنان واجد شرایط</vt:lpstr>
      <vt:lpstr>                           شناسایی زنان واجد شرایط</vt:lpstr>
      <vt:lpstr>                           شناسایی زنان واجد شرایط</vt:lpstr>
      <vt:lpstr>                           شناسایی زنان واجد شرایط</vt:lpstr>
      <vt:lpstr>                                     جمع آوری اطلاعات</vt:lpstr>
      <vt:lpstr>                                    جمع آوری اطلاعات</vt:lpstr>
      <vt:lpstr>                                   جمع آوری اطلاعات</vt:lpstr>
      <vt:lpstr>                بررسی موارد مادران نزدیک به مرگ</vt:lpstr>
      <vt:lpstr>PowerPoint Presentation</vt:lpstr>
      <vt:lpstr>                                شاخص های برنامه</vt:lpstr>
      <vt:lpstr>                                             شاخص ها </vt:lpstr>
      <vt:lpstr>                                             شاخص ها</vt:lpstr>
      <vt:lpstr>                                           شاخص ها</vt:lpstr>
      <vt:lpstr>                                   تعاریف شاخص ها</vt:lpstr>
      <vt:lpstr>                                    تعاریف شاخص ها </vt:lpstr>
      <vt:lpstr>                                   تعاریف شاخص ها</vt:lpstr>
      <vt:lpstr>برآورد قابل اعتمادي از مرگ و میر مادران در یک منطقه  جغرافیایی (به عنوان مثال منطقه) در طول یک دوره زمانی خاص به احتمال زیاد بسته به میزان مرگ و میر مادران در خارج از بیمارستان درممیزي بالینی، به چالش کشیده میشود در مقابل، تعیین نسبت زنان مبتلا به عوارض شدید مادري  که به مرکز خدمات درمانی می رسند امکان پذیر است و      اطلاعات را در مورد وقوع تاخیر اولیه ( تاخیر در تشخیص  بیماري به عنوان یک عارضه و تاخیر در درخواست کمک ) و وقوع تاخیر ثانویه ( تاخیر در رسیدن به یک مرکز خدمات درمانی و تاخیر در تصمیم گیري براي دریافت مراقبت ) در  منطقه بهداشتی و درمانی فراهم میکند.</vt:lpstr>
      <vt:lpstr>PowerPoint Presentation</vt:lpstr>
      <vt:lpstr>PowerPoint Presentation</vt:lpstr>
      <vt:lpstr>PowerPoint Presentation</vt:lpstr>
      <vt:lpstr>          نحوه تکمیل فرم و ورود اطلاعات در سامانه</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رویکرد مادران نزدیک به مرگ</dc:title>
  <dc:creator>نشظثئه</dc:creator>
  <cp:lastModifiedBy>pourheidari</cp:lastModifiedBy>
  <cp:revision>100</cp:revision>
  <dcterms:created xsi:type="dcterms:W3CDTF">2016-09-14T17:33:05Z</dcterms:created>
  <dcterms:modified xsi:type="dcterms:W3CDTF">2016-12-11T11:29:44Z</dcterms:modified>
</cp:coreProperties>
</file>